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98" r:id="rId12"/>
    <p:sldId id="271" r:id="rId13"/>
    <p:sldId id="283" r:id="rId14"/>
    <p:sldId id="317" r:id="rId15"/>
    <p:sldId id="318" r:id="rId16"/>
    <p:sldId id="319" r:id="rId17"/>
    <p:sldId id="313" r:id="rId18"/>
    <p:sldId id="300" r:id="rId19"/>
    <p:sldId id="301" r:id="rId20"/>
    <p:sldId id="315" r:id="rId21"/>
    <p:sldId id="260" r:id="rId22"/>
    <p:sldId id="272" r:id="rId23"/>
    <p:sldId id="273" r:id="rId24"/>
    <p:sldId id="290" r:id="rId25"/>
    <p:sldId id="274" r:id="rId26"/>
    <p:sldId id="276" r:id="rId27"/>
    <p:sldId id="291" r:id="rId28"/>
    <p:sldId id="275" r:id="rId29"/>
    <p:sldId id="277" r:id="rId30"/>
    <p:sldId id="278" r:id="rId31"/>
    <p:sldId id="295" r:id="rId32"/>
    <p:sldId id="292" r:id="rId33"/>
    <p:sldId id="296" r:id="rId34"/>
    <p:sldId id="284" r:id="rId35"/>
    <p:sldId id="320" r:id="rId36"/>
    <p:sldId id="321" r:id="rId37"/>
    <p:sldId id="279" r:id="rId38"/>
    <p:sldId id="303" r:id="rId39"/>
    <p:sldId id="306" r:id="rId40"/>
    <p:sldId id="309" r:id="rId41"/>
    <p:sldId id="304" r:id="rId42"/>
    <p:sldId id="307" r:id="rId43"/>
    <p:sldId id="308" r:id="rId44"/>
    <p:sldId id="302" r:id="rId45"/>
    <p:sldId id="322" r:id="rId46"/>
    <p:sldId id="323" r:id="rId47"/>
    <p:sldId id="331" r:id="rId48"/>
    <p:sldId id="332" r:id="rId49"/>
    <p:sldId id="333" r:id="rId50"/>
    <p:sldId id="334" r:id="rId51"/>
    <p:sldId id="346" r:id="rId52"/>
    <p:sldId id="347" r:id="rId53"/>
    <p:sldId id="348" r:id="rId54"/>
    <p:sldId id="349" r:id="rId55"/>
    <p:sldId id="350" r:id="rId56"/>
    <p:sldId id="356" r:id="rId57"/>
    <p:sldId id="357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280" r:id="rId66"/>
    <p:sldId id="366" r:id="rId67"/>
    <p:sldId id="316" r:id="rId68"/>
    <p:sldId id="281" r:id="rId69"/>
  </p:sldIdLst>
  <p:sldSz cx="9144000" cy="6858000" type="screen4x3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35" autoAdjust="0"/>
    <p:restoredTop sz="98566" autoAdjust="0"/>
  </p:normalViewPr>
  <p:slideViewPr>
    <p:cSldViewPr>
      <p:cViewPr>
        <p:scale>
          <a:sx n="70" d="100"/>
          <a:sy n="70" d="100"/>
        </p:scale>
        <p:origin x="-138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371A6E0-92FC-4A3E-B7CA-56D00B97F92D}" type="datetimeFigureOut">
              <a:rPr lang="ru-RU" smtClean="0"/>
              <a:pPr/>
              <a:t>18.09.2020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B572212-04BD-466E-A3D3-6B87E192015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pml.gomel.by/ru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edu.gov.by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ct.gomel.by/portal/" TargetMode="External"/><Relationship Id="rId5" Type="http://schemas.openxmlformats.org/officeDocument/2006/relationships/hyperlink" Target="http://rcpom.edu.by/" TargetMode="External"/><Relationship Id="rId4" Type="http://schemas.openxmlformats.org/officeDocument/2006/relationships/hyperlink" Target="http://kudapostupat.by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Небоскребы Москвы и мира, высотные здания. Новости недвижимости и аналитика. &quot; Архив блога &quot; Выбор риэлтор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484784"/>
            <a:ext cx="6362700" cy="4772025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764704"/>
            <a:ext cx="8964488" cy="1390306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solidFill>
                  <a:srgbClr val="FF0000"/>
                </a:solidFill>
              </a:rPr>
              <a:t>Пути получения профессионального образования</a:t>
            </a:r>
            <a:br>
              <a:rPr lang="ru-RU" sz="3600" dirty="0" smtClean="0">
                <a:solidFill>
                  <a:srgbClr val="FF0000"/>
                </a:solidFill>
              </a:rPr>
            </a:br>
            <a:r>
              <a:rPr lang="ru-RU" sz="2400" dirty="0" smtClean="0">
                <a:solidFill>
                  <a:srgbClr val="FF0000"/>
                </a:solidFill>
              </a:rPr>
              <a:t>(</a:t>
            </a:r>
            <a:r>
              <a:rPr lang="ru-RU" sz="2400" dirty="0" smtClean="0">
                <a:solidFill>
                  <a:srgbClr val="FF0000"/>
                </a:solidFill>
              </a:rPr>
              <a:t>г.Гомель, Гомельская область и другие популярные учреждения)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00562" y="6072206"/>
            <a:ext cx="4643438" cy="576064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rgbClr val="FF0000"/>
                </a:solidFill>
              </a:rPr>
              <a:t>Для учащихся 9,11 классов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многим пох,но все же. - Страница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4458" y="0"/>
            <a:ext cx="1019542" cy="1142984"/>
          </a:xfrm>
          <a:prstGeom prst="rect">
            <a:avLst/>
          </a:prstGeom>
          <a:noFill/>
        </p:spPr>
      </p:pic>
      <p:pic>
        <p:nvPicPr>
          <p:cNvPr id="10244" name="Picture 4" descr="Удалённая работа Работа фрилансера Yurkevich Anastasy Nasto иллюстрация на дисконт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1415" y="1052736"/>
            <a:ext cx="1812585" cy="2088232"/>
          </a:xfrm>
          <a:prstGeom prst="rect">
            <a:avLst/>
          </a:prstGeom>
          <a:noFill/>
        </p:spPr>
      </p:pic>
      <p:pic>
        <p:nvPicPr>
          <p:cNvPr id="10242" name="Picture 2" descr="Наруто картинки акацуки приколы и грузинские анекдоты в кино…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72" y="3571876"/>
            <a:ext cx="1215709" cy="131153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158417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«</a:t>
            </a:r>
            <a:r>
              <a:rPr lang="ru-RU" b="1" dirty="0" err="1" smtClean="0">
                <a:solidFill>
                  <a:srgbClr val="FF0000"/>
                </a:solidFill>
              </a:rPr>
              <a:t>Костюковский</a:t>
            </a:r>
            <a:r>
              <a:rPr lang="ru-RU" b="1" dirty="0" smtClean="0">
                <a:solidFill>
                  <a:srgbClr val="FF0000"/>
                </a:solidFill>
              </a:rPr>
              <a:t> государственный аграрно-технический профессиональный лицей»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7" name="Содержимое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517434861"/>
              </p:ext>
            </p:extLst>
          </p:nvPr>
        </p:nvGraphicFramePr>
        <p:xfrm>
          <a:off x="0" y="1285861"/>
          <a:ext cx="9143999" cy="578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60"/>
                <a:gridCol w="214314"/>
                <a:gridCol w="928694"/>
                <a:gridCol w="142876"/>
                <a:gridCol w="785818"/>
                <a:gridCol w="142876"/>
                <a:gridCol w="928661"/>
              </a:tblGrid>
              <a:tr h="35010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Специальность, квалификация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37625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После 9 класса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75251">
                <a:tc gridSpan="2">
                  <a:txBody>
                    <a:bodyPr/>
                    <a:lstStyle/>
                    <a:p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«Слесарь по ремонту сельскохозяйственных машин и оборудования», «Тракторист-машинист категории «А», «В»,  «</a:t>
                      </a:r>
                      <a:r>
                        <a:rPr kumimoji="0"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», «Водитель категории «С»</a:t>
                      </a:r>
                      <a:endParaRPr lang="ru-RU" sz="2000" b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4,3</a:t>
                      </a:r>
                      <a:endParaRPr lang="ru-RU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4,6</a:t>
                      </a:r>
                      <a:endParaRPr lang="ru-RU" sz="3200" b="1" dirty="0"/>
                    </a:p>
                  </a:txBody>
                  <a:tcPr/>
                </a:tc>
              </a:tr>
              <a:tr h="612676">
                <a:tc gridSpan="2">
                  <a:txBody>
                    <a:bodyPr/>
                    <a:lstStyle/>
                    <a:p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«Общественное питание», «Производство продукции растениеводства»</a:t>
                      </a:r>
                      <a:r>
                        <a:rPr kumimoji="0"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(п</a:t>
                      </a:r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овар, овощевод)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4,9</a:t>
                      </a:r>
                      <a:endParaRPr lang="ru-RU" sz="3200" b="1" dirty="0"/>
                    </a:p>
                  </a:txBody>
                  <a:tcPr/>
                </a:tc>
              </a:tr>
              <a:tr h="875251">
                <a:tc gridSpan="2"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Электромонтер по ремонту и обслуживанию электрооборудования; слесарь по ремонту автомобилей</a:t>
                      </a:r>
                      <a:endParaRPr kumimoji="0" lang="ru-RU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 smtClean="0"/>
                        <a:t>не было набора</a:t>
                      </a:r>
                    </a:p>
                    <a:p>
                      <a:pPr algn="ctr"/>
                      <a:endParaRPr lang="ru-RU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3,9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3,6</a:t>
                      </a:r>
                      <a:endParaRPr lang="ru-RU" sz="3200" b="1" dirty="0"/>
                    </a:p>
                  </a:txBody>
                  <a:tcPr/>
                </a:tc>
              </a:tr>
              <a:tr h="1137826">
                <a:tc gridSpan="2">
                  <a:txBody>
                    <a:bodyPr/>
                    <a:lstStyle/>
                    <a:p>
                      <a:r>
                        <a:rPr kumimoji="0" lang="ru-RU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Слесарь по ремонту сельскохозяйственных машин и оборудования, тракторист-машинист сельскохозяйственного производства категории «А,В,D»; слесарь по ремонту автомобилей</a:t>
                      </a:r>
                      <a:endParaRPr kumimoji="0" lang="ru-RU" sz="18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3,8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</a:tr>
              <a:tr h="437625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После 11 класса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4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45784">
                <a:tc gridSpan="2">
                  <a:txBody>
                    <a:bodyPr/>
                    <a:lstStyle/>
                    <a:p>
                      <a:r>
                        <a:rPr kumimoji="0"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Водитель автомобиля категории «С», Электромонтёр по ремонту и обслуживанию электрооборудования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5,5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 smtClean="0"/>
                        <a:t>Продлен набор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5,2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От умения до мастерства . не один шаг (фото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8569" y="0"/>
            <a:ext cx="3245431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282419">
            <a:off x="-177005" y="35455"/>
            <a:ext cx="8568952" cy="1205648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«Гомельский государственный автомеханический колледж»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0"/>
            <a:ext cx="4833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г. Гомель, Я. Коласа, 6 (район </a:t>
            </a:r>
            <a:r>
              <a:rPr lang="ru-RU" sz="1600" b="1" dirty="0" err="1" smtClean="0"/>
              <a:t>Сельмаша</a:t>
            </a:r>
            <a:r>
              <a:rPr lang="ru-RU" sz="1600" b="1" dirty="0" smtClean="0"/>
              <a:t>)</a:t>
            </a:r>
            <a:endParaRPr lang="ru-RU" sz="1600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97059685"/>
              </p:ext>
            </p:extLst>
          </p:nvPr>
        </p:nvGraphicFramePr>
        <p:xfrm>
          <a:off x="1" y="1571613"/>
          <a:ext cx="9144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5074"/>
                <a:gridCol w="142876"/>
                <a:gridCol w="928694"/>
                <a:gridCol w="1071570"/>
                <a:gridCol w="785786"/>
              </a:tblGrid>
              <a:tr h="325744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Специальность,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квалификация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461471">
                <a:tc gridSpan="5"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После 9 класса</a:t>
                      </a:r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24343">
                <a:tc>
                  <a:txBody>
                    <a:bodyPr/>
                    <a:lstStyle/>
                    <a:p>
                      <a:pPr fontAlgn="base"/>
                      <a:r>
                        <a:rPr lang="ru-RU" sz="2000" dirty="0" smtClean="0"/>
                        <a:t>Оператор ЭВМ. Оператор станков с программным управлением</a:t>
                      </a:r>
                      <a:endParaRPr kumimoji="0" lang="ru-RU" sz="2000" b="0" i="0" kern="1200" spc="-1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smtClean="0"/>
                        <a:t>4,3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4,4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5,5</a:t>
                      </a:r>
                      <a:endParaRPr lang="ru-RU" sz="2800" b="1" dirty="0"/>
                    </a:p>
                  </a:txBody>
                  <a:tcPr/>
                </a:tc>
              </a:tr>
              <a:tr h="895796">
                <a:tc>
                  <a:txBody>
                    <a:bodyPr/>
                    <a:lstStyle/>
                    <a:p>
                      <a:pPr fontAlgn="base"/>
                      <a:r>
                        <a:rPr lang="ru-RU" sz="2000" b="0" spc="-100" dirty="0" smtClean="0"/>
                        <a:t>Электромонтёр по ремонту и обслуживанию электрооборудования; электросварщик ручной дуговой сварки.</a:t>
                      </a:r>
                      <a:endParaRPr kumimoji="0" lang="ru-RU" sz="2000" b="0" i="0" kern="1200" spc="-1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4,8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5,3</a:t>
                      </a:r>
                      <a:endParaRPr lang="ru-RU" sz="2800" b="1" dirty="0"/>
                    </a:p>
                  </a:txBody>
                  <a:tcPr/>
                </a:tc>
              </a:tr>
              <a:tr h="624343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Механическая обработка металла на станках и линиях. Водитель автомобиля категории  «С».</a:t>
                      </a:r>
                      <a:endParaRPr lang="ru-RU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5,6</a:t>
                      </a:r>
                      <a:endParaRPr lang="ru-RU" sz="2800" b="1" dirty="0"/>
                    </a:p>
                  </a:txBody>
                  <a:tcPr/>
                </a:tc>
              </a:tr>
              <a:tr h="62434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spc="-100" dirty="0" smtClean="0"/>
                        <a:t>Слесарь по ремонту автомобилей; слесарь-ремонтник. </a:t>
                      </a:r>
                      <a:r>
                        <a:rPr lang="ru-RU" sz="2000" dirty="0" smtClean="0"/>
                        <a:t>Слесарь по сборке</a:t>
                      </a:r>
                      <a:r>
                        <a:rPr lang="ru-RU" sz="2000" baseline="0" dirty="0" smtClean="0"/>
                        <a:t> </a:t>
                      </a:r>
                      <a:r>
                        <a:rPr lang="ru-RU" sz="2000" dirty="0" smtClean="0"/>
                        <a:t>металлоконструкций.</a:t>
                      </a:r>
                      <a:endParaRPr kumimoji="0" lang="ru-RU" sz="2000" b="0" i="0" kern="1200" spc="-1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5,9</a:t>
                      </a:r>
                      <a:endParaRPr lang="ru-RU" sz="2800" b="1" dirty="0"/>
                    </a:p>
                  </a:txBody>
                  <a:tcPr/>
                </a:tc>
              </a:tr>
              <a:tr h="463086">
                <a:tc gridSpan="5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После 11 класса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</a:tr>
              <a:tr h="624343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Станочник широкого профиля.</a:t>
                      </a:r>
                      <a:r>
                        <a:rPr kumimoji="0" lang="ru-RU" sz="2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Водитель автомобиля категории «С»</a:t>
                      </a:r>
                      <a:endParaRPr kumimoji="0" lang="ru-RU" sz="20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6,3</a:t>
                      </a:r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Продлен набор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083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Токари, фрезеровщики и слесари - самые востребованные на рын…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9454" y="0"/>
            <a:ext cx="2214546" cy="1660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262417">
            <a:off x="-378706" y="188402"/>
            <a:ext cx="8285816" cy="142617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700" b="1" dirty="0" smtClean="0">
                <a:solidFill>
                  <a:srgbClr val="FF0000"/>
                </a:solidFill>
              </a:rPr>
              <a:t>УО «Гомельский государственный профессиональный технологический лицей»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492896"/>
            <a:ext cx="8219256" cy="3981056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ru-RU" b="1" dirty="0" smtClean="0"/>
          </a:p>
          <a:p>
            <a:pPr algn="ctr">
              <a:buNone/>
            </a:pP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0"/>
            <a:ext cx="2675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г. Гомель, Октября, 36</a:t>
            </a:r>
          </a:p>
          <a:p>
            <a:r>
              <a:rPr lang="ru-RU" dirty="0" smtClean="0"/>
              <a:t>г. Гомель, Октября, 42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0" y="1500175"/>
          <a:ext cx="9144000" cy="532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388"/>
                <a:gridCol w="928694"/>
                <a:gridCol w="908091"/>
                <a:gridCol w="877827"/>
              </a:tblGrid>
              <a:tr h="43649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69286">
                <a:tc>
                  <a:txBody>
                    <a:bodyPr/>
                    <a:lstStyle/>
                    <a:p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Лаборант химического анализа; аппаратчик </a:t>
                      </a:r>
                      <a:r>
                        <a:rPr kumimoji="0" lang="ru-RU" sz="20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химводоочистки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6,0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6,6</a:t>
                      </a:r>
                    </a:p>
                  </a:txBody>
                  <a:tcPr/>
                </a:tc>
              </a:tr>
              <a:tr h="669286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Электромонтер ОПС;</a:t>
                      </a:r>
                      <a:r>
                        <a:rPr kumimoji="0" lang="ru-RU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Электромонтер по ремонту и обслуживанию электрооборудования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5,9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5,4</a:t>
                      </a:r>
                      <a:endParaRPr lang="ru-RU" sz="2800" b="1" dirty="0"/>
                    </a:p>
                  </a:txBody>
                  <a:tcPr/>
                </a:tc>
              </a:tr>
              <a:tr h="669286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Облицовщик-плиточник; штукатур; электросварщик ручной сварки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 dirty="0" smtClean="0"/>
                        <a:t>Нет набора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4,2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4,6</a:t>
                      </a:r>
                      <a:endParaRPr lang="ru-RU" sz="2800" b="1" dirty="0"/>
                    </a:p>
                  </a:txBody>
                  <a:tcPr/>
                </a:tc>
              </a:tr>
              <a:tr h="960280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Электросварщик на автоматических и полуавтоматических машинах; слесарь-ремонтник; токарь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4,9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4,6</a:t>
                      </a:r>
                      <a:endParaRPr lang="ru-RU" sz="2800" b="1" dirty="0"/>
                    </a:p>
                  </a:txBody>
                  <a:tcPr/>
                </a:tc>
              </a:tr>
              <a:tr h="494689">
                <a:tc gridSpan="4">
                  <a:txBody>
                    <a:bodyPr/>
                    <a:lstStyle/>
                    <a:p>
                      <a:pPr algn="ctr"/>
                      <a:r>
                        <a:rPr kumimoji="0" lang="ru-RU" sz="2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После 11 классов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</a:tr>
              <a:tr h="494689">
                <a:tc>
                  <a:txBody>
                    <a:bodyPr/>
                    <a:lstStyle/>
                    <a:p>
                      <a:r>
                        <a:rPr kumimoji="0" lang="ru-RU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Электромонтер по ремонту и обслуживанию электрооборудования, л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итейщик пластмасс </a:t>
                      </a: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(юноши)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5,5</a:t>
                      </a:r>
                      <a:r>
                        <a:rPr lang="ru-RU" sz="2000" b="1" dirty="0" smtClean="0"/>
                        <a:t> 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solidFill>
                            <a:schemeClr val="tx1"/>
                          </a:solidFill>
                        </a:rPr>
                        <a:t>Продлен набор</a:t>
                      </a:r>
                      <a:endParaRPr lang="ru-RU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4,6</a:t>
                      </a:r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35215">
                <a:tc>
                  <a:txBody>
                    <a:bodyPr/>
                    <a:lstStyle/>
                    <a:p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Лаборант химического анализа;</a:t>
                      </a:r>
                      <a:r>
                        <a:rPr kumimoji="0" lang="ru-RU" sz="2000" b="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гальваник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5,0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071802" y="1000108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2800" b="1" dirty="0" smtClean="0"/>
              <a:t>После 9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7611616" cy="1512168"/>
          </a:xfrm>
        </p:spPr>
        <p:txBody>
          <a:bodyPr>
            <a:normAutofit/>
          </a:bodyPr>
          <a:lstStyle/>
          <a:p>
            <a:pPr algn="ctr"/>
            <a:endParaRPr lang="ru-RU" dirty="0"/>
          </a:p>
        </p:txBody>
      </p:sp>
      <p:graphicFrame>
        <p:nvGraphicFramePr>
          <p:cNvPr id="7" name="Содержимое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4106947194"/>
              </p:ext>
            </p:extLst>
          </p:nvPr>
        </p:nvGraphicFramePr>
        <p:xfrm>
          <a:off x="4929728" y="2571744"/>
          <a:ext cx="4214272" cy="372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942"/>
                <a:gridCol w="928694"/>
                <a:gridCol w="776372"/>
                <a:gridCol w="7952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Специальность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2020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b="0" dirty="0" smtClean="0"/>
                        <a:t>Оператор связи; агент страховой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6,4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6,5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6,0</a:t>
                      </a:r>
                      <a:endParaRPr lang="ru-RU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Слесарь-электрик по ремонту электрооборудования; электромонтер по ремонту и обслуживанию электрооборудования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4,0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+mn-lt"/>
                        </a:rPr>
                        <a:t>4,6</a:t>
                      </a:r>
                      <a:endParaRPr lang="ru-RU" sz="2800" b="1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0" y="0"/>
            <a:ext cx="3225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Лепешинского, 5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1538" y="2071678"/>
            <a:ext cx="2834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2400" b="1" dirty="0" smtClean="0"/>
              <a:t>После 11 класса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000760" y="2000240"/>
            <a:ext cx="265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2400" b="1" dirty="0" smtClean="0"/>
              <a:t>После </a:t>
            </a:r>
            <a:r>
              <a:rPr lang="ru-RU" sz="2400" b="1" dirty="0"/>
              <a:t>9</a:t>
            </a:r>
            <a:r>
              <a:rPr lang="ru-RU" sz="2400" b="1" dirty="0" smtClean="0"/>
              <a:t> класса</a:t>
            </a:r>
          </a:p>
        </p:txBody>
      </p:sp>
      <p:pic>
        <p:nvPicPr>
          <p:cNvPr id="1026" name="Picture 2" descr="Гомельский лицей приборостроени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0"/>
            <a:ext cx="8360999" cy="1944216"/>
          </a:xfrm>
          <a:prstGeom prst="rect">
            <a:avLst/>
          </a:prstGeom>
          <a:noFill/>
        </p:spPr>
      </p:pic>
      <p:graphicFrame>
        <p:nvGraphicFramePr>
          <p:cNvPr id="9" name="Содержимое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37739065"/>
              </p:ext>
            </p:extLst>
          </p:nvPr>
        </p:nvGraphicFramePr>
        <p:xfrm>
          <a:off x="142844" y="2643182"/>
          <a:ext cx="4643438" cy="240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78"/>
                <a:gridCol w="857224"/>
                <a:gridCol w="785818"/>
                <a:gridCol w="785818"/>
              </a:tblGrid>
              <a:tr h="45523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Специальность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2017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2019</a:t>
                      </a:r>
                    </a:p>
                  </a:txBody>
                  <a:tcPr/>
                </a:tc>
              </a:tr>
              <a:tr h="527197">
                <a:tc>
                  <a:txBody>
                    <a:bodyPr/>
                    <a:lstStyle/>
                    <a:p>
                      <a:r>
                        <a:rPr lang="ru-RU" sz="1600" b="0" dirty="0" smtClean="0"/>
                        <a:t>Оператор связи, агент страховой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 6,2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6,0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6,5</a:t>
                      </a:r>
                      <a:endParaRPr lang="ru-RU" sz="2800" b="1" dirty="0"/>
                    </a:p>
                  </a:txBody>
                  <a:tcPr/>
                </a:tc>
              </a:tr>
              <a:tr h="13750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Слесарь-электрик по ремонту электрооборудования, 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слесарь-ремонтник</a:t>
                      </a:r>
                      <a:endParaRPr lang="ru-RU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нет</a:t>
                      </a:r>
                      <a:r>
                        <a:rPr lang="ru-RU" sz="1400" b="1" baseline="0" dirty="0" smtClean="0"/>
                        <a:t> набора</a:t>
                      </a:r>
                      <a:endParaRPr lang="ru-RU" sz="1400" b="1" dirty="0" smtClean="0"/>
                    </a:p>
                    <a:p>
                      <a:pPr algn="ctr"/>
                      <a:r>
                        <a:rPr lang="ru-RU" sz="2800" b="1" dirty="0" smtClean="0"/>
                        <a:t> 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4,4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4,8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992854695"/>
              </p:ext>
            </p:extLst>
          </p:nvPr>
        </p:nvGraphicFramePr>
        <p:xfrm>
          <a:off x="4000496" y="2571744"/>
          <a:ext cx="5143505" cy="3500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/>
                <a:gridCol w="1428760"/>
                <a:gridCol w="1000132"/>
                <a:gridCol w="857225"/>
              </a:tblGrid>
              <a:tr h="642942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Специальность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Срок обучения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2017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2020</a:t>
                      </a:r>
                      <a:endParaRPr lang="ru-RU" sz="2000" dirty="0"/>
                    </a:p>
                  </a:txBody>
                  <a:tcPr/>
                </a:tc>
              </a:tr>
              <a:tr h="663841">
                <a:tc>
                  <a:txBody>
                    <a:bodyPr/>
                    <a:lstStyle/>
                    <a:p>
                      <a:r>
                        <a:rPr lang="ru-RU" b="1" i="0" dirty="0" smtClean="0"/>
                        <a:t>Парикмахер </a:t>
                      </a:r>
                      <a:endParaRPr lang="ru-RU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год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7,4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6,7</a:t>
                      </a:r>
                      <a:endParaRPr lang="ru-RU" sz="3600" b="1" dirty="0"/>
                    </a:p>
                  </a:txBody>
                  <a:tcPr/>
                </a:tc>
              </a:tr>
              <a:tr h="1358238">
                <a:tc>
                  <a:txBody>
                    <a:bodyPr/>
                    <a:lstStyle/>
                    <a:p>
                      <a:r>
                        <a:rPr lang="ru-RU" b="1" i="0" dirty="0" smtClean="0"/>
                        <a:t>Мастер по маникюру. Мастер по педикюру</a:t>
                      </a:r>
                      <a:endParaRPr lang="ru-RU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 год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7,4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6,1</a:t>
                      </a:r>
                      <a:endParaRPr lang="ru-RU" sz="3600" b="1" dirty="0"/>
                    </a:p>
                  </a:txBody>
                  <a:tcPr/>
                </a:tc>
              </a:tr>
              <a:tr h="835441">
                <a:tc>
                  <a:txBody>
                    <a:bodyPr/>
                    <a:lstStyle/>
                    <a:p>
                      <a:r>
                        <a:rPr lang="ru-RU" b="1" i="0" dirty="0" smtClean="0"/>
                        <a:t>Парикмахер. Швея </a:t>
                      </a:r>
                      <a:endParaRPr lang="ru-RU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1,5</a:t>
                      </a:r>
                      <a:r>
                        <a:rPr lang="ru-RU" baseline="0" dirty="0" smtClean="0"/>
                        <a:t> года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6,8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5,2</a:t>
                      </a:r>
                      <a:endParaRPr lang="ru-RU" sz="36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http://www.ggptkbo.by/index_1.files/top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14488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400668" y="1714488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ул. </a:t>
            </a:r>
            <a:r>
              <a:rPr lang="ru-RU" dirty="0" err="1" smtClean="0"/>
              <a:t>Федюнинского</a:t>
            </a:r>
            <a:r>
              <a:rPr lang="ru-RU" dirty="0" smtClean="0"/>
              <a:t>, 2б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357686" y="2000240"/>
            <a:ext cx="4071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3200" b="1" dirty="0" smtClean="0"/>
              <a:t>После 11 класса</a:t>
            </a:r>
          </a:p>
        </p:txBody>
      </p:sp>
      <p:pic>
        <p:nvPicPr>
          <p:cNvPr id="56322" name="Picture 2" descr="https://sun9-62.userapi.com/c206616/v206616703/4ec1f/794qz6PdwT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01028"/>
            <a:ext cx="4000496" cy="51569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ggptu-35.gomel.by/themes/GGPTU/images/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52"/>
            <a:ext cx="2357422" cy="9525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7422" y="0"/>
            <a:ext cx="6786578" cy="1132016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УО "ГОМЕЛЬСКИЙ ГОСУДАРСТВЕННЫЙ ПРОФЕССИОНАЛЬНЫЙ ЛИЦЕЙ ЖЕЛЕЗНОДОРОЖНОГО ТРАНСПОРТА"</a:t>
            </a:r>
            <a:endParaRPr lang="ru-RU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2765491388"/>
              </p:ext>
            </p:extLst>
          </p:nvPr>
        </p:nvGraphicFramePr>
        <p:xfrm>
          <a:off x="65388" y="1500175"/>
          <a:ext cx="9078612" cy="528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414"/>
                <a:gridCol w="3000396"/>
                <a:gridCol w="1357322"/>
                <a:gridCol w="785818"/>
                <a:gridCol w="928662"/>
              </a:tblGrid>
              <a:tr h="39612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Квалификация 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822717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Эксплуатация и ремонт тягового подвижного состава железнодорожного транспорта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Помощник машиниста </a:t>
                      </a:r>
                      <a:r>
                        <a:rPr kumimoji="0" lang="ru-RU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дизель-поезда</a:t>
                      </a: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</a:t>
                      </a:r>
                      <a:r>
                        <a:rPr kumimoji="0" lang="ru-RU" sz="16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п</a:t>
                      </a: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омощник машиниста тепловоза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7,0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Конкурса</a:t>
                      </a:r>
                      <a:r>
                        <a:rPr lang="ru-RU" sz="40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не было</a:t>
                      </a:r>
                      <a:endParaRPr lang="ru-RU" sz="40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6,6</a:t>
                      </a:r>
                    </a:p>
                  </a:txBody>
                  <a:tcPr/>
                </a:tc>
              </a:tr>
              <a:tr h="578949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Технология хлебопекарного производства 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машинист тесторазделочных машин, тестовод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5,6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8949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Эксплуатация ж.д. пути и путевого </a:t>
                      </a:r>
                      <a:r>
                        <a:rPr lang="ru-RU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хоз-ва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монтер пути, оператор </a:t>
                      </a:r>
                      <a:r>
                        <a:rPr lang="ru-RU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дефектоскопной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тележки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Конкурса</a:t>
                      </a:r>
                      <a:r>
                        <a:rPr lang="ru-RU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нет</a:t>
                      </a:r>
                      <a:endParaRPr lang="ru-RU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3,2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578949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Эксплуатация и ремонт подвижного состава </a:t>
                      </a:r>
                      <a:r>
                        <a:rPr lang="ru-RU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ж.д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тр-та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осмотрщик-ремонтник вагонов, составитель поездов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5,4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3,7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22717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Эксплуатация и ремонт тягового подвижного состава ж.д. </a:t>
                      </a:r>
                      <a:r>
                        <a:rPr lang="ru-RU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тр-та</a:t>
                      </a:r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помощник машиниста тепловоза, электровоза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6,6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5,7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822717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Эксплуатация и ремонт тягового подвижного состава </a:t>
                      </a:r>
                      <a:r>
                        <a:rPr kumimoji="0"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ж.д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-та 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слесарь по ремонту подвижного состава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3,9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3,2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85605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Обслуживание перевозок на </a:t>
                      </a:r>
                      <a:r>
                        <a:rPr kumimoji="0"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жд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-те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проводник пассажирского вагона, кассир билетный</a:t>
                      </a:r>
                      <a:endParaRPr lang="ru-RU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6,8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6,7</a:t>
                      </a:r>
                      <a:endParaRPr lang="ru-RU" sz="3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-108520" y="1"/>
            <a:ext cx="2465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г.Гомель, ул.Кирова, 131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14612" y="1000108"/>
            <a:ext cx="3639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400" b="1" dirty="0" smtClean="0"/>
              <a:t>После 11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ggptk.gomel.by/images/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2" y="214290"/>
            <a:ext cx="3571868" cy="15264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6715172" cy="1571636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УО «Гомельский государственный профессионально-технический колледж кулинарии»</a:t>
            </a:r>
            <a:r>
              <a:rPr lang="ru-RU" sz="2400" b="1" dirty="0" smtClean="0"/>
              <a:t/>
            </a:r>
            <a:br>
              <a:rPr lang="ru-RU" sz="2400" b="1" dirty="0" smtClean="0"/>
            </a:br>
            <a:endParaRPr lang="ru-RU" sz="2400" dirty="0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410205978"/>
              </p:ext>
            </p:extLst>
          </p:nvPr>
        </p:nvGraphicFramePr>
        <p:xfrm>
          <a:off x="214282" y="1857364"/>
          <a:ext cx="8677629" cy="4647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795"/>
                <a:gridCol w="1552747"/>
                <a:gridCol w="1274989"/>
                <a:gridCol w="1283366"/>
                <a:gridCol w="1283366"/>
                <a:gridCol w="1283366"/>
              </a:tblGrid>
              <a:tr h="673465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Квалификация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Срок обучения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0643">
                <a:tc rowSpan="4">
                  <a:txBody>
                    <a:bodyPr/>
                    <a:lstStyle/>
                    <a:p>
                      <a:pPr algn="ctr"/>
                      <a:r>
                        <a:rPr kumimoji="0" lang="ru-RU" sz="3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Общественное питание</a:t>
                      </a:r>
                      <a:endParaRPr lang="ru-RU" sz="3600" b="1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Повар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1 год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5,4</a:t>
                      </a:r>
                      <a:endParaRPr lang="ru-RU" sz="2800" b="1" dirty="0"/>
                    </a:p>
                  </a:txBody>
                  <a:tcPr/>
                </a:tc>
              </a:tr>
              <a:tr h="104119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Кондитер,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пекарь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1 год 6 месяцев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7,3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6,6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6,9</a:t>
                      </a:r>
                      <a:endParaRPr lang="ru-RU" sz="2800" b="1" dirty="0"/>
                    </a:p>
                  </a:txBody>
                  <a:tcPr/>
                </a:tc>
              </a:tr>
              <a:tr h="1037259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Повар, официант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1 год 6 месяцев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5,1</a:t>
                      </a:r>
                      <a:endParaRPr lang="ru-RU" sz="2800" b="1" dirty="0"/>
                    </a:p>
                  </a:txBody>
                  <a:tcPr/>
                </a:tc>
              </a:tr>
              <a:tr h="1377842">
                <a:tc vMerge="1">
                  <a:txBody>
                    <a:bodyPr/>
                    <a:lstStyle/>
                    <a:p>
                      <a:pPr algn="ctr"/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Повар, повар детского питания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1 год 6 месяцев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4,3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4756260" y="0"/>
            <a:ext cx="4387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г.Гомель, ул. </a:t>
            </a:r>
            <a:r>
              <a:rPr lang="ru-RU" b="1" dirty="0" err="1" smtClean="0"/>
              <a:t>Федюнинского</a:t>
            </a:r>
            <a:r>
              <a:rPr lang="ru-RU" b="1" dirty="0" smtClean="0"/>
              <a:t>, 2       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14678" y="1214422"/>
            <a:ext cx="4714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3200" b="1" dirty="0" smtClean="0"/>
              <a:t>После 11 класса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572560" cy="85723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700" b="1" dirty="0" smtClean="0">
                <a:solidFill>
                  <a:srgbClr val="FF0000"/>
                </a:solidFill>
              </a:rPr>
              <a:t>УО «</a:t>
            </a:r>
            <a:r>
              <a:rPr lang="ru-RU" sz="2700" b="1" dirty="0" err="1" smtClean="0">
                <a:solidFill>
                  <a:srgbClr val="FF0000"/>
                </a:solidFill>
              </a:rPr>
              <a:t>Приборский</a:t>
            </a:r>
            <a:r>
              <a:rPr lang="ru-RU" sz="2700" b="1" dirty="0" smtClean="0">
                <a:solidFill>
                  <a:srgbClr val="FF0000"/>
                </a:solidFill>
              </a:rPr>
              <a:t> государственный профессиональный аграрно-технический лицей»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0" y="1428736"/>
          <a:ext cx="8929717" cy="5143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884"/>
                <a:gridCol w="1214446"/>
                <a:gridCol w="928694"/>
                <a:gridCol w="928693"/>
              </a:tblGrid>
              <a:tr h="61147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2050220">
                <a:tc>
                  <a:txBody>
                    <a:bodyPr/>
                    <a:lstStyle/>
                    <a:p>
                      <a:r>
                        <a:rPr lang="ru-RU" sz="1800" b="0" dirty="0" smtClean="0"/>
                        <a:t>Техническое обеспечение сельскохозяйственных работ. Эксплуатация и ремонт автомобилей. (слесарь по ремонту сельскохозяйственных машин и оборудования; тракторист-машинист сельскохозяйственного производства категории «А, В, С»; водитель автомобиля категории «С».)</a:t>
                      </a:r>
                      <a:endParaRPr lang="ru-RU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 конкурса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4,1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4,0</a:t>
                      </a:r>
                      <a:endParaRPr lang="ru-RU" sz="3200" b="1" dirty="0"/>
                    </a:p>
                  </a:txBody>
                  <a:tcPr/>
                </a:tc>
              </a:tr>
              <a:tr h="1726502">
                <a:tc>
                  <a:txBody>
                    <a:bodyPr/>
                    <a:lstStyle/>
                    <a:p>
                      <a:r>
                        <a:rPr lang="ru-RU" sz="1800" b="0" dirty="0" smtClean="0"/>
                        <a:t>Технология сварочных работ. Эксплуатация и ремонт автомобилей.</a:t>
                      </a:r>
                    </a:p>
                    <a:p>
                      <a:r>
                        <a:rPr lang="ru-RU" sz="1800" b="0" dirty="0" smtClean="0"/>
                        <a:t>(электросварщик ручной сварки; водитель автомобиля категории «С»; слесарь по ремонту автомобилей.)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 конкурса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4,1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4,1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</a:tr>
              <a:tr h="755345">
                <a:tc>
                  <a:txBody>
                    <a:bodyPr/>
                    <a:lstStyle/>
                    <a:p>
                      <a:r>
                        <a:rPr lang="ru-RU" sz="1800" b="0" dirty="0" smtClean="0"/>
                        <a:t>Торговое дело, </a:t>
                      </a:r>
                      <a:r>
                        <a:rPr lang="ru-RU" sz="1800" b="0" dirty="0" err="1" smtClean="0"/>
                        <a:t>продовец</a:t>
                      </a:r>
                      <a:endParaRPr lang="ru-RU" sz="1800" b="0" dirty="0" smtClean="0"/>
                    </a:p>
                    <a:p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(контролёр-кассир 4 разряда)</a:t>
                      </a:r>
                      <a:endParaRPr lang="ru-RU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 конкурса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3,6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3143240" y="785794"/>
            <a:ext cx="348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3200" b="1" dirty="0" smtClean="0"/>
              <a:t>После </a:t>
            </a:r>
            <a:r>
              <a:rPr lang="ru-RU" sz="3200" b="1" dirty="0"/>
              <a:t>9</a:t>
            </a:r>
            <a:r>
              <a:rPr lang="ru-RU" sz="3200" b="1" dirty="0" smtClean="0"/>
              <a:t> класса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57018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</a:t>
            </a:r>
            <a:r>
              <a:rPr lang="ru-RU" b="1" dirty="0" err="1" smtClean="0">
                <a:solidFill>
                  <a:srgbClr val="FF0000"/>
                </a:solidFill>
              </a:rPr>
              <a:t>Жлобинский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государственный профессиональный лицей сферы </a:t>
            </a:r>
            <a:r>
              <a:rPr lang="ru-RU" b="1" dirty="0" smtClean="0">
                <a:solidFill>
                  <a:srgbClr val="FF0000"/>
                </a:solidFill>
              </a:rPr>
              <a:t>обслуживания»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2872906635"/>
              </p:ext>
            </p:extLst>
          </p:nvPr>
        </p:nvGraphicFramePr>
        <p:xfrm>
          <a:off x="417240" y="2204864"/>
          <a:ext cx="8298165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2082"/>
                <a:gridCol w="1571636"/>
                <a:gridCol w="1214447"/>
              </a:tblGrid>
              <a:tr h="359205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</a:tr>
              <a:tr h="799778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Техническая эксплуатация электрооборудования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4,5</a:t>
                      </a:r>
                      <a:endParaRPr lang="ru-RU" sz="3600" b="1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Конкурса не было</a:t>
                      </a:r>
                      <a:endParaRPr lang="ru-RU" sz="2800" b="1" dirty="0"/>
                    </a:p>
                  </a:txBody>
                  <a:tcPr vert="vert270"/>
                </a:tc>
              </a:tr>
              <a:tr h="622049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Торговое дело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4,5</a:t>
                      </a:r>
                      <a:endParaRPr lang="ru-RU" sz="36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</a:tr>
              <a:tr h="799778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Парикмахерское искусство и декоративная косметика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6,0</a:t>
                      </a:r>
                      <a:endParaRPr lang="ru-RU" sz="36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</a:tr>
              <a:tr h="1155234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Технология хлебопекарного производства; общественное питание.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5,0</a:t>
                      </a:r>
                      <a:endParaRPr lang="ru-RU" sz="36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417240" y="1674385"/>
            <a:ext cx="348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3200" b="1" dirty="0"/>
              <a:t>После 9 класса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17240" y="6237312"/>
            <a:ext cx="792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400" b="1" u="sng" dirty="0" smtClean="0"/>
              <a:t>После 11 класса набор не осуществляется</a:t>
            </a:r>
          </a:p>
        </p:txBody>
      </p:sp>
      <p:pic>
        <p:nvPicPr>
          <p:cNvPr id="1026" name="Picture 2" descr="http://jgpl.by/wp-content/uploads/2018/05/1-1100x2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40768"/>
            <a:ext cx="4488190" cy="856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7153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3813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«Могилевский </a:t>
            </a:r>
            <a:r>
              <a:rPr lang="ru-RU" b="1" dirty="0">
                <a:solidFill>
                  <a:srgbClr val="FF0000"/>
                </a:solidFill>
              </a:rPr>
              <a:t>государственный профессиональный лицей № </a:t>
            </a:r>
            <a:r>
              <a:rPr lang="ru-RU" b="1" dirty="0" smtClean="0">
                <a:solidFill>
                  <a:srgbClr val="FF0000"/>
                </a:solidFill>
              </a:rPr>
              <a:t>7»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986670684"/>
              </p:ext>
            </p:extLst>
          </p:nvPr>
        </p:nvGraphicFramePr>
        <p:xfrm>
          <a:off x="344380" y="2675953"/>
          <a:ext cx="8442462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7280"/>
                <a:gridCol w="1375394"/>
                <a:gridCol w="1789471"/>
                <a:gridCol w="12603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Электромонтер по ремонту и обслуживанию электрооборудования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3,9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5,1</a:t>
                      </a:r>
                      <a:endParaRPr lang="ru-RU" sz="3200" b="1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ru-RU" sz="2800" b="0" dirty="0" smtClean="0"/>
                        <a:t>Конкурса не было</a:t>
                      </a:r>
                      <a:endParaRPr lang="ru-RU" sz="2800" b="0" dirty="0"/>
                    </a:p>
                  </a:txBody>
                  <a:tcPr vert="vert27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Лаборант химического анализа 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5,4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5,2</a:t>
                      </a:r>
                      <a:endParaRPr lang="ru-RU" sz="32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Швея,</a:t>
                      </a:r>
                      <a:r>
                        <a:rPr kumimoji="0" lang="ru-RU" sz="2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</a:t>
                      </a:r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арикмахер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5,5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5,0</a:t>
                      </a:r>
                      <a:endParaRPr lang="ru-RU" sz="32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Парикмахер, мастер по маникюру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6,5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6,0</a:t>
                      </a:r>
                      <a:endParaRPr lang="ru-RU" sz="32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http://mgpl7.by/images/stories/mat_tech_baza/m_pari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7029" y="885324"/>
            <a:ext cx="2592288" cy="18860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gpl7.by/images/stories/mat_tech_baza/m_chve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378" y="980728"/>
            <a:ext cx="2559034" cy="1695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070647" y="1927108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2800" b="1" dirty="0" smtClean="0"/>
              <a:t>После 9 класса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59041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Autofit/>
          </a:bodyPr>
          <a:lstStyle/>
          <a:p>
            <a:pPr algn="ctr"/>
            <a:r>
              <a:rPr lang="ru-RU" sz="2800" b="1" smtClean="0">
                <a:solidFill>
                  <a:srgbClr val="FF0000"/>
                </a:solidFill>
              </a:rPr>
              <a:t>Учреждения профессионального </a:t>
            </a:r>
            <a:r>
              <a:rPr lang="ru-RU" sz="2800" b="1" dirty="0" smtClean="0">
                <a:solidFill>
                  <a:srgbClr val="FF0000"/>
                </a:solidFill>
              </a:rPr>
              <a:t>образования в Республике Беларусь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 smtClean="0"/>
              <a:t>Учреждения профессионально-технического образования</a:t>
            </a:r>
          </a:p>
          <a:p>
            <a:pPr algn="ctr"/>
            <a:endParaRPr lang="ru-RU" sz="2800" dirty="0" smtClean="0"/>
          </a:p>
          <a:p>
            <a:pPr algn="ctr"/>
            <a:r>
              <a:rPr lang="ru-RU" sz="2800" dirty="0" smtClean="0"/>
              <a:t>Учреждения среднего специального образования</a:t>
            </a:r>
          </a:p>
          <a:p>
            <a:pPr algn="ctr"/>
            <a:endParaRPr lang="ru-RU" sz="2800" dirty="0" smtClean="0"/>
          </a:p>
          <a:p>
            <a:pPr algn="ctr"/>
            <a:r>
              <a:rPr lang="ru-RU" sz="2800" dirty="0" smtClean="0"/>
              <a:t>Учреждения высшего образования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984" y="274638"/>
            <a:ext cx="6500858" cy="136841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«</a:t>
            </a:r>
            <a:r>
              <a:rPr lang="ru-RU" b="1" dirty="0" err="1" smtClean="0">
                <a:solidFill>
                  <a:srgbClr val="FF0000"/>
                </a:solidFill>
              </a:rPr>
              <a:t>Чечерский</a:t>
            </a:r>
            <a:r>
              <a:rPr lang="ru-RU" b="1" dirty="0" smtClean="0">
                <a:solidFill>
                  <a:srgbClr val="FF0000"/>
                </a:solidFill>
              </a:rPr>
              <a:t> государственный профессиональный лицей»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0" y="1643051"/>
          <a:ext cx="9001156" cy="5386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40"/>
                <a:gridCol w="4000528"/>
                <a:gridCol w="928694"/>
                <a:gridCol w="928694"/>
              </a:tblGrid>
              <a:tr h="64724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Квалификация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2114678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Техническое </a:t>
                      </a:r>
                      <a:r>
                        <a:rPr kumimoji="0" lang="ru-RU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обеспечение</a:t>
                      </a:r>
                      <a:r>
                        <a:rPr kumimoji="0" lang="ru-RU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сельскохозяйственных  </a:t>
                      </a:r>
                      <a:r>
                        <a:rPr kumimoji="0" lang="ru-RU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работЭксплуатация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и ремонт автомобилей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Тракторист-машинист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категории «А»,«В»,«С»,«D».</a:t>
                      </a:r>
                      <a:endParaRPr lang="ru-RU" dirty="0" smtClean="0"/>
                    </a:p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Слесарь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по ремонту сельскохозяйственных машин и оборудования.</a:t>
                      </a:r>
                      <a:endParaRPr lang="ru-RU" dirty="0" smtClean="0"/>
                    </a:p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Водитель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автомобиля категории «С»</a:t>
                      </a:r>
                      <a:endParaRPr lang="ru-RU" dirty="0" smtClean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Конкурса не было</a:t>
                      </a:r>
                    </a:p>
                    <a:p>
                      <a:endParaRPr lang="ru-RU" dirty="0"/>
                    </a:p>
                  </a:txBody>
                  <a:tcPr vert="vert270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Конкурса не было</a:t>
                      </a:r>
                    </a:p>
                    <a:p>
                      <a:endParaRPr lang="ru-RU" dirty="0"/>
                    </a:p>
                  </a:txBody>
                  <a:tcPr vert="vert270"/>
                </a:tc>
              </a:tr>
              <a:tr h="1353394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Технология           сварочных работ.</a:t>
                      </a:r>
                      <a:r>
                        <a:rPr kumimoji="0" lang="ru-RU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Эксплуатация и ремонт автомобилей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Электросварщик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ru-RU" dirty="0" smtClean="0"/>
                    </a:p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Водитель автомобиля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 категории</a:t>
                      </a:r>
                      <a:r>
                        <a:rPr kumimoji="0" lang="ru-RU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«С»</a:t>
                      </a:r>
                      <a:endParaRPr lang="ru-RU" dirty="0" smtClean="0"/>
                    </a:p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Слесарь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по ремонту автомобилей</a:t>
                      </a:r>
                      <a:endParaRPr lang="ru-RU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99632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Производство продукции растениеводства.</a:t>
                      </a:r>
                      <a:r>
                        <a:rPr kumimoji="0" lang="ru-RU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Общественное  питание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Овощевод</a:t>
                      </a:r>
                      <a:endParaRPr lang="ru-RU" dirty="0" smtClean="0"/>
                    </a:p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Садовод</a:t>
                      </a:r>
                      <a:endParaRPr lang="ru-RU" dirty="0" smtClean="0"/>
                    </a:p>
                    <a:p>
                      <a:r>
                        <a:rPr kumimoji="0" lang="ru-RU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Повар  </a:t>
                      </a:r>
                      <a:endParaRPr lang="ru-RU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3071802" y="1142984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ru-RU" sz="2800" b="1" dirty="0" smtClean="0"/>
              <a:t>После 9 класса</a:t>
            </a:r>
            <a:endParaRPr lang="ru-RU" sz="2800" b="1" dirty="0"/>
          </a:p>
        </p:txBody>
      </p:sp>
      <p:pic>
        <p:nvPicPr>
          <p:cNvPr id="1026" name="Picture 2" descr="http://licey.by/images/photos/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283350" cy="1714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ataLife Engine Версия для печати Луганская и Днепропетровская области подписали соглашение о сотрудничестве в сфере образовани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571744"/>
            <a:ext cx="4810286" cy="4096761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318728" cy="2811162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Учреждения </a:t>
            </a:r>
            <a:br>
              <a:rPr lang="ru-RU" sz="4000" b="1" dirty="0" smtClean="0">
                <a:solidFill>
                  <a:srgbClr val="FF0000"/>
                </a:solidFill>
              </a:rPr>
            </a:br>
            <a:r>
              <a:rPr lang="ru-RU" sz="4000" b="1" dirty="0" smtClean="0">
                <a:solidFill>
                  <a:srgbClr val="FF0000"/>
                </a:solidFill>
              </a:rPr>
              <a:t>среднего специального образования</a:t>
            </a:r>
            <a:br>
              <a:rPr lang="ru-RU" sz="4000" b="1" dirty="0" smtClean="0">
                <a:solidFill>
                  <a:srgbClr val="FF0000"/>
                </a:solidFill>
              </a:rPr>
            </a:b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5157192"/>
            <a:ext cx="7467600" cy="1316760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gpk.by/templates/vesna/images/gp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5229200"/>
            <a:ext cx="4762500" cy="1504951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8424936" cy="2002234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</a:rPr>
              <a:t>УО "Гомельский государственный педагогический колледж </a:t>
            </a:r>
            <a:br>
              <a:rPr lang="ru-RU" sz="2800" b="1" dirty="0" smtClean="0">
                <a:solidFill>
                  <a:srgbClr val="FF0000"/>
                </a:solidFill>
              </a:rPr>
            </a:br>
            <a:r>
              <a:rPr lang="ru-RU" sz="2800" b="1" dirty="0" smtClean="0">
                <a:solidFill>
                  <a:srgbClr val="FF0000"/>
                </a:solidFill>
              </a:rPr>
              <a:t>им. Л.С. </a:t>
            </a:r>
            <a:r>
              <a:rPr lang="ru-RU" sz="2800" b="1" dirty="0" err="1" smtClean="0">
                <a:solidFill>
                  <a:srgbClr val="FF0000"/>
                </a:solidFill>
              </a:rPr>
              <a:t>Выготского</a:t>
            </a:r>
            <a:r>
              <a:rPr lang="ru-RU" sz="2800" b="1" dirty="0" smtClean="0">
                <a:solidFill>
                  <a:srgbClr val="FF0000"/>
                </a:solidFill>
              </a:rPr>
              <a:t>"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435280" cy="4845152"/>
          </a:xfrm>
        </p:spPr>
        <p:txBody>
          <a:bodyPr/>
          <a:lstStyle/>
          <a:p>
            <a:pPr>
              <a:buNone/>
            </a:pPr>
            <a:endParaRPr lang="ru-RU" b="1" dirty="0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1037238"/>
              </p:ext>
            </p:extLst>
          </p:nvPr>
        </p:nvGraphicFramePr>
        <p:xfrm>
          <a:off x="185908" y="1582198"/>
          <a:ext cx="8958091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580"/>
                <a:gridCol w="1285884"/>
                <a:gridCol w="1643074"/>
                <a:gridCol w="1660347"/>
                <a:gridCol w="1697206"/>
              </a:tblGrid>
              <a:tr h="307356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Экзамен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</a:p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</a:p>
                  </a:txBody>
                  <a:tcPr/>
                </a:tc>
              </a:tr>
              <a:tr h="8583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/>
                        <a:t>Дошкольное образование (Ритмика и хореография, Логопедия, Творческая деятельность, Иностранный язык 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kumimoji="0" lang="ru-RU" sz="16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Конкурс документов об образовании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7,7/5,7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7,8/ 6,2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7,6/6,4</a:t>
                      </a:r>
                      <a:endParaRPr lang="ru-RU" sz="2800" b="1" dirty="0"/>
                    </a:p>
                  </a:txBody>
                  <a:tcPr/>
                </a:tc>
              </a:tr>
              <a:tr h="655672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Начальное образование (Ритмика и хореография, творческая деятельность)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8,2/6,6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8,7/6,6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8,5/7</a:t>
                      </a:r>
                    </a:p>
                  </a:txBody>
                  <a:tcPr/>
                </a:tc>
              </a:tr>
              <a:tr h="655672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Музыкальное</a:t>
                      </a:r>
                      <a:r>
                        <a:rPr lang="ru-RU" sz="1600" baseline="0" dirty="0" smtClean="0"/>
                        <a:t> образование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/>
                        <a:t>Экзамен по специальности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11,8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 rot="1464836">
            <a:off x="6639139" y="1063049"/>
            <a:ext cx="25555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г. Гомель Пролетарская, 69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786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u="sng" dirty="0" smtClean="0"/>
              <a:t>После 11 класса набор на очную форму обучения не осуществляется</a:t>
            </a:r>
            <a:endParaRPr lang="ru-RU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колледж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3048000" cy="228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42617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дорожно-строительный колледж </a:t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ru-RU" b="1" dirty="0" smtClean="0">
                <a:solidFill>
                  <a:srgbClr val="FF0000"/>
                </a:solidFill>
              </a:rPr>
              <a:t>им. Ленинского комсомола Белоруссии"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8219256" cy="448511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После </a:t>
            </a:r>
            <a:r>
              <a:rPr lang="ru-RU" sz="2800" b="1" smtClean="0"/>
              <a:t>9 класса</a:t>
            </a:r>
            <a:endParaRPr lang="ru-RU" sz="2800" b="1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003635"/>
              </p:ext>
            </p:extLst>
          </p:nvPr>
        </p:nvGraphicFramePr>
        <p:xfrm>
          <a:off x="2" y="2143116"/>
          <a:ext cx="9143998" cy="482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866"/>
                <a:gridCol w="1857388"/>
                <a:gridCol w="1857388"/>
                <a:gridCol w="1857356"/>
              </a:tblGrid>
              <a:tr h="71008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0959">
                <a:tc>
                  <a:txBody>
                    <a:bodyPr/>
                    <a:lstStyle/>
                    <a:p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Строительство дорог и транспортных объектов</a:t>
                      </a:r>
                      <a:endParaRPr lang="ru-RU" sz="2000" b="0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6,8/-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7,0/-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7,2/-</a:t>
                      </a:r>
                      <a:endParaRPr lang="ru-RU" sz="2800" b="1" dirty="0"/>
                    </a:p>
                  </a:txBody>
                  <a:tcPr/>
                </a:tc>
              </a:tr>
              <a:tr h="800959">
                <a:tc>
                  <a:txBody>
                    <a:bodyPr/>
                    <a:lstStyle/>
                    <a:p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Промышленное и гражданское строительство</a:t>
                      </a:r>
                      <a:endParaRPr lang="ru-RU" sz="2000" b="0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6,9/6,4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7,5/</a:t>
                      </a:r>
                      <a:r>
                        <a:rPr lang="ru-RU" sz="1200" b="1" dirty="0" smtClean="0"/>
                        <a:t>недобор</a:t>
                      </a:r>
                      <a:endParaRPr lang="ru-RU" sz="2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7,6/4,9</a:t>
                      </a:r>
                      <a:endParaRPr lang="ru-RU" sz="2800" b="1" dirty="0"/>
                    </a:p>
                  </a:txBody>
                  <a:tcPr/>
                </a:tc>
              </a:tr>
              <a:tr h="800959">
                <a:tc>
                  <a:txBody>
                    <a:bodyPr/>
                    <a:lstStyle/>
                    <a:p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Техническая эксплуатация автомобилей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7,5/6,6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7,3/5,5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7,3/5,5</a:t>
                      </a:r>
                      <a:endParaRPr lang="ru-RU" sz="2800" b="1" dirty="0"/>
                    </a:p>
                  </a:txBody>
                  <a:tcPr/>
                </a:tc>
              </a:tr>
              <a:tr h="800959">
                <a:tc>
                  <a:txBody>
                    <a:bodyPr/>
                    <a:lstStyle/>
                    <a:p>
                      <a:r>
                        <a:rPr lang="ru-RU" sz="2000" b="0" dirty="0" smtClean="0"/>
                        <a:t>Электронные вычислительные средства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-/4,2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7,4/6,2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7,5/5,3</a:t>
                      </a:r>
                      <a:endParaRPr lang="ru-RU" sz="2800" b="1" dirty="0"/>
                    </a:p>
                  </a:txBody>
                  <a:tcPr/>
                </a:tc>
              </a:tr>
              <a:tr h="800959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Операционная деятельность в логистике</a:t>
                      </a:r>
                      <a:endParaRPr lang="ru-RU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-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8,5/-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8,6/5,3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827584" y="1196752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г. Гомель, пл. Труда, 1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колледж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0"/>
            <a:ext cx="3048000" cy="2286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42617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дорожно-строительный колледж </a:t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ru-RU" b="1" dirty="0" smtClean="0">
                <a:solidFill>
                  <a:srgbClr val="FF0000"/>
                </a:solidFill>
              </a:rPr>
              <a:t>им. Ленинского комсомола Белоруссии"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19256" cy="482805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После 11 класса</a:t>
            </a:r>
            <a:endParaRPr lang="ru-RU" sz="2800" b="1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4904702"/>
              </p:ext>
            </p:extLst>
          </p:nvPr>
        </p:nvGraphicFramePr>
        <p:xfrm>
          <a:off x="107505" y="1950720"/>
          <a:ext cx="9036495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042"/>
                <a:gridCol w="1660987"/>
                <a:gridCol w="1682982"/>
                <a:gridCol w="1682982"/>
                <a:gridCol w="1902502"/>
              </a:tblGrid>
              <a:tr h="68140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Вступительные</a:t>
                      </a: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 экзамены</a:t>
                      </a:r>
                      <a:endParaRPr lang="ru-RU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Вступительные</a:t>
                      </a: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 экзамены</a:t>
                      </a:r>
                      <a:endParaRPr lang="ru-RU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93711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Строительство дорог и транспортных объектов</a:t>
                      </a:r>
                      <a:endParaRPr lang="ru-RU" sz="1600" b="0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7,3/</a:t>
                      </a:r>
                      <a:r>
                        <a:rPr lang="ru-RU" sz="1100" b="1" dirty="0" smtClean="0"/>
                        <a:t>недобор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baseline="0" dirty="0" smtClean="0"/>
                        <a:t>К</a:t>
                      </a:r>
                      <a:r>
                        <a:rPr lang="ru-RU" sz="1400" dirty="0" smtClean="0"/>
                        <a:t>онкурс</a:t>
                      </a:r>
                    </a:p>
                    <a:p>
                      <a:pPr algn="just"/>
                      <a:r>
                        <a:rPr lang="ru-RU" sz="1400" dirty="0" smtClean="0"/>
                        <a:t>документов об</a:t>
                      </a:r>
                    </a:p>
                    <a:p>
                      <a:pPr algn="just"/>
                      <a:r>
                        <a:rPr lang="ru-RU" sz="1400" dirty="0" smtClean="0"/>
                        <a:t>образовании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800" b="1" dirty="0" smtClean="0"/>
                        <a:t>6,4/</a:t>
                      </a:r>
                      <a:r>
                        <a:rPr lang="ru-RU" sz="1400" b="1" dirty="0" smtClean="0"/>
                        <a:t>недобор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baseline="0" dirty="0" smtClean="0"/>
                        <a:t>К</a:t>
                      </a:r>
                      <a:r>
                        <a:rPr lang="ru-RU" sz="1400" dirty="0" smtClean="0"/>
                        <a:t>онкурс</a:t>
                      </a:r>
                    </a:p>
                    <a:p>
                      <a:pPr algn="just"/>
                      <a:r>
                        <a:rPr lang="ru-RU" sz="1400" dirty="0" smtClean="0"/>
                        <a:t>документов об</a:t>
                      </a:r>
                    </a:p>
                    <a:p>
                      <a:pPr algn="just"/>
                      <a:r>
                        <a:rPr lang="ru-RU" sz="1400" dirty="0" smtClean="0"/>
                        <a:t>образовании</a:t>
                      </a:r>
                    </a:p>
                    <a:p>
                      <a:pPr algn="just"/>
                      <a:endParaRPr lang="ru-RU" sz="1400" dirty="0" smtClean="0"/>
                    </a:p>
                  </a:txBody>
                  <a:tcPr/>
                </a:tc>
              </a:tr>
              <a:tr h="1220845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Подъемно-транспортные, строительные, дорожные машины и оборудование </a:t>
                      </a:r>
                      <a:endParaRPr lang="ru-RU" sz="1600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13,1/</a:t>
                      </a:r>
                      <a:r>
                        <a:rPr lang="ru-RU" sz="1100" b="1" dirty="0" smtClean="0"/>
                        <a:t>недобор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ЦТ:</a:t>
                      </a:r>
                    </a:p>
                    <a:p>
                      <a:r>
                        <a:rPr lang="ru-RU" dirty="0" smtClean="0"/>
                        <a:t>математика </a:t>
                      </a:r>
                    </a:p>
                    <a:p>
                      <a:r>
                        <a:rPr lang="ru-RU" dirty="0" smtClean="0"/>
                        <a:t>русск./</a:t>
                      </a:r>
                      <a:r>
                        <a:rPr lang="ru-RU" dirty="0" err="1" smtClean="0"/>
                        <a:t>бел.яз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9,1</a:t>
                      </a:r>
                      <a:r>
                        <a:rPr lang="ru-RU" dirty="0" smtClean="0"/>
                        <a:t>/</a:t>
                      </a:r>
                      <a:r>
                        <a:rPr lang="ru-RU" sz="1600" b="1" dirty="0" smtClean="0"/>
                        <a:t>недобор</a:t>
                      </a:r>
                      <a:endParaRPr lang="ru-RU" sz="1800" dirty="0" smtClean="0"/>
                    </a:p>
                    <a:p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ЦТ:</a:t>
                      </a:r>
                    </a:p>
                    <a:p>
                      <a:r>
                        <a:rPr lang="ru-RU" dirty="0" smtClean="0"/>
                        <a:t>1) математика </a:t>
                      </a:r>
                    </a:p>
                    <a:p>
                      <a:r>
                        <a:rPr lang="ru-RU" dirty="0" smtClean="0"/>
                        <a:t>2)русск./</a:t>
                      </a:r>
                      <a:r>
                        <a:rPr lang="ru-RU" dirty="0" err="1" smtClean="0"/>
                        <a:t>бел.яз</a:t>
                      </a:r>
                      <a:r>
                        <a:rPr lang="ru-RU" dirty="0" smtClean="0"/>
                        <a:t>.</a:t>
                      </a:r>
                    </a:p>
                    <a:p>
                      <a:endParaRPr lang="ru-RU" dirty="0" smtClean="0"/>
                    </a:p>
                  </a:txBody>
                  <a:tcPr/>
                </a:tc>
              </a:tr>
              <a:tr h="1675112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Промышленное и гражданское строительство</a:t>
                      </a:r>
                      <a:endParaRPr lang="ru-RU" sz="1600" b="1" i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13,7/4,2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Бюджет -ЦТ: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1)математика </a:t>
                      </a:r>
                    </a:p>
                    <a:p>
                      <a:r>
                        <a:rPr lang="ru-RU" sz="1600" dirty="0" smtClean="0"/>
                        <a:t>2)русск./</a:t>
                      </a:r>
                      <a:r>
                        <a:rPr lang="ru-RU" sz="1600" dirty="0" err="1" smtClean="0"/>
                        <a:t>бел.яз</a:t>
                      </a:r>
                      <a:r>
                        <a:rPr lang="ru-RU" sz="1600" dirty="0" smtClean="0"/>
                        <a:t>.</a:t>
                      </a:r>
                    </a:p>
                    <a:p>
                      <a:pPr algn="just"/>
                      <a:r>
                        <a:rPr lang="ru-RU" sz="1600" dirty="0" smtClean="0"/>
                        <a:t>Платно - </a:t>
                      </a:r>
                      <a:r>
                        <a:rPr lang="ru-RU" sz="1600" baseline="0" dirty="0" smtClean="0"/>
                        <a:t>К</a:t>
                      </a:r>
                      <a:r>
                        <a:rPr lang="ru-RU" sz="1600" dirty="0" smtClean="0"/>
                        <a:t>онкурс</a:t>
                      </a:r>
                    </a:p>
                    <a:p>
                      <a:pPr algn="just"/>
                      <a:r>
                        <a:rPr lang="ru-RU" sz="1600" dirty="0" smtClean="0"/>
                        <a:t>документов об</a:t>
                      </a:r>
                    </a:p>
                    <a:p>
                      <a:pPr algn="just"/>
                      <a:r>
                        <a:rPr lang="ru-RU" sz="1600" dirty="0" smtClean="0"/>
                        <a:t>образовании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3200" b="1" dirty="0" smtClean="0"/>
                        <a:t>6,7</a:t>
                      </a:r>
                      <a:r>
                        <a:rPr lang="ru-RU" dirty="0" smtClean="0"/>
                        <a:t>/</a:t>
                      </a:r>
                      <a:r>
                        <a:rPr lang="ru-RU" sz="1400" b="1" dirty="0" smtClean="0"/>
                        <a:t>недобор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aseline="0" dirty="0" smtClean="0"/>
                        <a:t>К</a:t>
                      </a:r>
                      <a:r>
                        <a:rPr lang="ru-RU" sz="1600" dirty="0" smtClean="0"/>
                        <a:t>онкурс</a:t>
                      </a:r>
                    </a:p>
                    <a:p>
                      <a:pPr algn="just"/>
                      <a:r>
                        <a:rPr lang="ru-RU" sz="1600" dirty="0" smtClean="0"/>
                        <a:t>документов об</a:t>
                      </a:r>
                    </a:p>
                    <a:p>
                      <a:pPr algn="just"/>
                      <a:r>
                        <a:rPr lang="ru-RU" sz="1600" dirty="0" smtClean="0"/>
                        <a:t>образовании</a:t>
                      </a:r>
                    </a:p>
                    <a:p>
                      <a:pPr algn="just"/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827584" y="1196752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г. Гомель, пл. Труда, 1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kudapostupat.by/images/zthumb/zav_1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1658" y="0"/>
            <a:ext cx="3072342" cy="1714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0568" y="334450"/>
            <a:ext cx="7786222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</a:t>
            </a:r>
            <a:br>
              <a:rPr lang="ru-RU" b="1" dirty="0" smtClean="0">
                <a:solidFill>
                  <a:srgbClr val="FF0000"/>
                </a:solidFill>
              </a:rPr>
            </a:br>
            <a:r>
              <a:rPr lang="ru-RU" b="1" dirty="0" smtClean="0">
                <a:solidFill>
                  <a:srgbClr val="FF0000"/>
                </a:solidFill>
              </a:rPr>
              <a:t> аграрно-экономический колледж"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2357430"/>
            <a:ext cx="8435280" cy="3786214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3974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г. Гомель, Пролетарская, 39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47575206"/>
              </p:ext>
            </p:extLst>
          </p:nvPr>
        </p:nvGraphicFramePr>
        <p:xfrm>
          <a:off x="179512" y="1249003"/>
          <a:ext cx="8501122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4232"/>
                <a:gridCol w="2266448"/>
                <a:gridCol w="2380442"/>
              </a:tblGrid>
              <a:tr h="813559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solidFill>
                            <a:schemeClr val="tx1"/>
                          </a:solidFill>
                        </a:rPr>
                        <a:t>Проходной</a:t>
                      </a:r>
                      <a:r>
                        <a:rPr lang="ru-RU" sz="1800" b="1" baseline="0" dirty="0" smtClean="0">
                          <a:solidFill>
                            <a:schemeClr val="tx1"/>
                          </a:solidFill>
                        </a:rPr>
                        <a:t> балл 2017 </a:t>
                      </a:r>
                      <a:r>
                        <a:rPr lang="ru-RU" sz="1400" b="1" baseline="0" dirty="0" smtClean="0">
                          <a:solidFill>
                            <a:schemeClr val="tx1"/>
                          </a:solidFill>
                        </a:rPr>
                        <a:t>(бюджет/платно)</a:t>
                      </a:r>
                      <a:endParaRPr lang="ru-RU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>
                          <a:solidFill>
                            <a:schemeClr val="tx1"/>
                          </a:solidFill>
                        </a:rPr>
                        <a:t>Проходной</a:t>
                      </a:r>
                      <a:r>
                        <a:rPr lang="ru-RU" sz="1600" b="1" baseline="0" dirty="0" smtClean="0">
                          <a:solidFill>
                            <a:schemeClr val="tx1"/>
                          </a:solidFill>
                        </a:rPr>
                        <a:t> балл 2018 (бюджет/платно)</a:t>
                      </a:r>
                      <a:endParaRPr lang="ru-RU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9394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9 класс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10170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Программное обеспечение информационных технологий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8,2/6,1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8,2/6,1</a:t>
                      </a:r>
                      <a:endParaRPr lang="ru-RU" sz="3200" b="1" dirty="0"/>
                    </a:p>
                  </a:txBody>
                  <a:tcPr/>
                </a:tc>
              </a:tr>
              <a:tr h="610170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Бухгалтерский учет, анализ и контроль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7,3/5,2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7,4/4,2</a:t>
                      </a:r>
                      <a:endParaRPr lang="ru-RU" sz="3200" b="1" dirty="0"/>
                    </a:p>
                  </a:txBody>
                  <a:tcPr/>
                </a:tc>
              </a:tr>
              <a:tr h="552058">
                <a:tc gridSpan="3"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11 класс</a:t>
                      </a:r>
                      <a:endParaRPr lang="ru-RU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101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Программное обеспечение информационных технологий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8,2/-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не было набора</a:t>
                      </a:r>
                    </a:p>
                  </a:txBody>
                  <a:tcPr/>
                </a:tc>
              </a:tr>
              <a:tr h="6101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Бухгалтерский учет, анализ и контроль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-/4,8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8,2/-</a:t>
                      </a:r>
                      <a:endParaRPr lang="ru-RU" sz="3200" b="1" dirty="0"/>
                    </a:p>
                  </a:txBody>
                  <a:tcPr/>
                </a:tc>
              </a:tr>
              <a:tr h="9501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Экономика и организация производства </a:t>
                      </a:r>
                      <a:r>
                        <a:rPr kumimoji="0"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1400" b="1" dirty="0" smtClean="0"/>
                        <a:t>ЦТ по математике, рус.</a:t>
                      </a:r>
                      <a:r>
                        <a:rPr lang="ru-RU" sz="1400" b="1" baseline="0" dirty="0" smtClean="0"/>
                        <a:t> или бел. языку)</a:t>
                      </a:r>
                      <a:endParaRPr lang="ru-RU" sz="3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12,7/- 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12,7/-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ggkjt.by/wp-content/themes/make-progress/timthumb.php?src=http://ggkjt.by/wp-content/uploads/2013/06/db2.jpg&amp;h=650&amp;w=720&amp;q=90&amp;zc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831" y="0"/>
            <a:ext cx="2632169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352928" cy="1071546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Гомельский колледж – </a:t>
            </a:r>
            <a:br>
              <a:rPr lang="ru-RU" sz="2400" b="1" dirty="0" smtClean="0">
                <a:solidFill>
                  <a:srgbClr val="FF0000"/>
                </a:solidFill>
              </a:rPr>
            </a:br>
            <a:r>
              <a:rPr lang="ru-RU" sz="2400" b="1" dirty="0" smtClean="0">
                <a:solidFill>
                  <a:srgbClr val="FF0000"/>
                </a:solidFill>
              </a:rPr>
              <a:t>филиал УО "Белорусский государственный университет транспорта"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14282" y="1142984"/>
            <a:ext cx="8352928" cy="5204052"/>
          </a:xfrm>
        </p:spPr>
        <p:txBody>
          <a:bodyPr/>
          <a:lstStyle/>
          <a:p>
            <a:pPr algn="ctr"/>
            <a:r>
              <a:rPr lang="ru-RU" sz="2800" b="1" dirty="0" smtClean="0"/>
              <a:t>После 9 класса</a:t>
            </a:r>
          </a:p>
          <a:p>
            <a:pPr algn="ctr">
              <a:buNone/>
            </a:pPr>
            <a:r>
              <a:rPr lang="ru-RU" sz="3200" b="1" dirty="0" smtClean="0"/>
              <a:t> </a:t>
            </a:r>
            <a:endParaRPr lang="ru-RU" b="1" dirty="0" smtClean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8547608"/>
              </p:ext>
            </p:extLst>
          </p:nvPr>
        </p:nvGraphicFramePr>
        <p:xfrm>
          <a:off x="0" y="1571615"/>
          <a:ext cx="9144000" cy="5135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4"/>
                <a:gridCol w="1564421"/>
                <a:gridCol w="1578851"/>
                <a:gridCol w="1571604"/>
              </a:tblGrid>
              <a:tr h="487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Название специальности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2019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2020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1625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Техническая эксплуатация и ремонт тягового подвижного </a:t>
                      </a:r>
                      <a:r>
                        <a:rPr lang="ru-RU" sz="1800" b="0" kern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состава  </a:t>
                      </a:r>
                      <a:r>
                        <a:rPr lang="ru-RU" sz="1400" b="0" kern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(помощник</a:t>
                      </a:r>
                      <a:r>
                        <a:rPr lang="ru-RU" sz="1400" b="0" kern="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машиниста, техник-электромеханик)</a:t>
                      </a:r>
                      <a:endParaRPr lang="ru-RU" sz="1400" b="0" kern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8,1 / 7,1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8,2/7,8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8,4/7,1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  <a:tr h="77355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Техническая эксплуатация и ремонт вагонов и рефрижераторного подвижного </a:t>
                      </a:r>
                      <a:r>
                        <a:rPr lang="ru-RU" sz="1800" b="0" kern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состава</a:t>
                      </a:r>
                      <a:r>
                        <a:rPr lang="ru-RU" sz="1800" b="0" kern="0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1400" b="0" kern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(механик, техник, проводник)</a:t>
                      </a:r>
                      <a:endParaRPr lang="ru-RU" sz="1400" b="0" kern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7,3 / -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7,6/6,1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7,1/ 5,3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  <a:tr h="5157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Электроснабжение на железнодорожном </a:t>
                      </a:r>
                      <a:r>
                        <a:rPr lang="ru-RU" sz="1800" b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транспорте </a:t>
                      </a:r>
                      <a:endParaRPr lang="ru-RU" sz="18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7,1 / 6,2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7,2/6,6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6,8/ 4,3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  <a:tr h="716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Автоматика и телемеханика на железнодорожном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транспорте </a:t>
                      </a:r>
                      <a:r>
                        <a:rPr kumimoji="0"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(техник, электромонтер</a:t>
                      </a:r>
                      <a:r>
                        <a:rPr kumimoji="0" lang="ru-RU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по </a:t>
                      </a:r>
                      <a:r>
                        <a:rPr kumimoji="0" lang="ru-RU" sz="1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обсл.сигнализаций</a:t>
                      </a:r>
                      <a:r>
                        <a:rPr kumimoji="0"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7,5/-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7,4/6,8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7,1/ 5,6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  <a:tr h="4584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 грузовой и коммерческой работы на железнодорожном транспорте </a:t>
                      </a:r>
                      <a:endParaRPr lang="ru-RU" sz="18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 / 7,0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-/7,0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-/6,0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  <a:tr h="687604">
                <a:tc>
                  <a:txBody>
                    <a:bodyPr/>
                    <a:lstStyle/>
                    <a:p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 перевозок и управление на железнодорожном транспорте (билетный</a:t>
                      </a:r>
                      <a:r>
                        <a:rPr kumimoji="0" lang="ru-RU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кассир, проводник)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Нет</a:t>
                      </a:r>
                      <a:r>
                        <a:rPr lang="ru-RU" sz="1800" b="1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набора</a:t>
                      </a:r>
                      <a:endParaRPr lang="ru-RU" sz="18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-/6,9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-/6,8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  <a:tr h="502954">
                <a:tc>
                  <a:txBody>
                    <a:bodyPr/>
                    <a:lstStyle/>
                    <a:p>
                      <a:r>
                        <a:rPr kumimoji="0" lang="ru-RU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Бухгалтерский учет, анализ и контроль 	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Нет</a:t>
                      </a:r>
                      <a:r>
                        <a:rPr lang="ru-RU" sz="1800" b="1" baseline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набора</a:t>
                      </a:r>
                      <a:endParaRPr lang="ru-RU" sz="18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-/5,5</a:t>
                      </a:r>
                      <a:endParaRPr lang="ru-RU" sz="24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-/ 4,6</a:t>
                      </a:r>
                      <a:endParaRPr lang="ru-RU" sz="2400" b="1" dirty="0"/>
                    </a:p>
                  </a:txBody>
                  <a:tcPr marL="68580" marR="107950" marT="0" marB="0" anchor="ctr"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0" y="928670"/>
            <a:ext cx="286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Советская, 59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ggkjt.by/wp-content/themes/make-progress/timthumb.php?src=http://ggkjt.by/wp-content/uploads/2013/06/db2.jpg&amp;h=650&amp;w=720&amp;q=90&amp;zc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831" y="0"/>
            <a:ext cx="2632169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357166"/>
            <a:ext cx="8352928" cy="940966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Гомельский колледж – </a:t>
            </a:r>
            <a:br>
              <a:rPr lang="ru-RU" sz="2400" b="1" dirty="0" smtClean="0">
                <a:solidFill>
                  <a:srgbClr val="FF0000"/>
                </a:solidFill>
              </a:rPr>
            </a:br>
            <a:r>
              <a:rPr lang="ru-RU" sz="2400" b="1" dirty="0" smtClean="0">
                <a:solidFill>
                  <a:srgbClr val="FF0000"/>
                </a:solidFill>
              </a:rPr>
              <a:t>филиал УО "Белорусский государственный университет транспорта"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1412776"/>
            <a:ext cx="8352928" cy="5061176"/>
          </a:xfrm>
        </p:spPr>
        <p:txBody>
          <a:bodyPr/>
          <a:lstStyle/>
          <a:p>
            <a:pPr algn="ctr"/>
            <a:r>
              <a:rPr lang="ru-RU" sz="2800" b="1" dirty="0" smtClean="0"/>
              <a:t>После 11 класса</a:t>
            </a:r>
          </a:p>
          <a:p>
            <a:pPr algn="ctr">
              <a:buNone/>
            </a:pPr>
            <a:r>
              <a:rPr lang="ru-RU" sz="3200" b="1" dirty="0" smtClean="0"/>
              <a:t> </a:t>
            </a:r>
            <a:endParaRPr lang="ru-RU" b="1" dirty="0" smtClean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2992491"/>
              </p:ext>
            </p:extLst>
          </p:nvPr>
        </p:nvGraphicFramePr>
        <p:xfrm>
          <a:off x="0" y="2071678"/>
          <a:ext cx="9001157" cy="451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8437"/>
                <a:gridCol w="2071724"/>
                <a:gridCol w="2063048"/>
                <a:gridCol w="1687948"/>
              </a:tblGrid>
              <a:tr h="5715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Название специальности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2018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895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0" kern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Техническая эксплуатация и ремонт тягового подвижного </a:t>
                      </a:r>
                      <a:r>
                        <a:rPr lang="ru-RU" sz="2000" b="0" kern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состава </a:t>
                      </a:r>
                      <a:endParaRPr lang="ru-RU" sz="2000" b="0" kern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4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-/6,9</a:t>
                      </a:r>
                      <a:endParaRPr lang="ru-RU" sz="4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4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-/5,5</a:t>
                      </a:r>
                      <a:endParaRPr lang="ru-RU" sz="4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4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-/ 5,6</a:t>
                      </a:r>
                      <a:endParaRPr lang="ru-RU" sz="4400" b="1" dirty="0"/>
                    </a:p>
                  </a:txBody>
                  <a:tcPr marL="68580" marR="107950" marT="0" marB="0" anchor="ctr"/>
                </a:tc>
              </a:tr>
              <a:tr h="13194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0" kern="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Техническая эксплуатация и ремонт вагонов и рефрижераторного подвижного </a:t>
                      </a:r>
                      <a:r>
                        <a:rPr lang="ru-RU" sz="2000" b="0" kern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состава</a:t>
                      </a:r>
                      <a:endParaRPr lang="ru-RU" sz="2000" b="0" kern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7,8/6,1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без ЦТ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14,7/4,9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с ЦТ</a:t>
                      </a:r>
                      <a:endParaRPr lang="ru-RU" sz="2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4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6,3/-</a:t>
                      </a:r>
                      <a:endParaRPr lang="ru-RU" sz="4400" b="1" dirty="0"/>
                    </a:p>
                  </a:txBody>
                  <a:tcPr marL="68580" marR="107950" marT="0" marB="0" anchor="ctr"/>
                </a:tc>
              </a:tr>
              <a:tr h="1395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 грузовой и коммерческой работы на железнодорожном транспорте </a:t>
                      </a:r>
                      <a:r>
                        <a:rPr lang="ru-RU" sz="2000" b="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(платно)</a:t>
                      </a:r>
                      <a:endParaRPr lang="ru-RU" sz="2000" b="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4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-/7,6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без ЦТ</a:t>
                      </a:r>
                      <a:endParaRPr lang="ru-RU" sz="18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4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-/6,9</a:t>
                      </a:r>
                      <a:endParaRPr lang="ru-RU" sz="40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1079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4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-/5,8</a:t>
                      </a:r>
                      <a:endParaRPr lang="ru-RU" sz="4400" b="1" dirty="0"/>
                    </a:p>
                  </a:txBody>
                  <a:tcPr marL="68580" marR="107950" marT="0" marB="0" anchor="ctr"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0" y="1142984"/>
            <a:ext cx="286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Советская, 59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kudapostupat.by/images/zthumb/zav_1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92" y="1714488"/>
            <a:ext cx="1905000" cy="1428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28215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колледж искусств им. Н.Ф. </a:t>
            </a:r>
            <a:r>
              <a:rPr lang="ru-RU" b="1" smtClean="0">
                <a:solidFill>
                  <a:srgbClr val="FF0000"/>
                </a:solidFill>
              </a:rPr>
              <a:t>Соколовского»</a:t>
            </a:r>
            <a:r>
              <a:rPr lang="ru-RU" b="1" dirty="0" smtClean="0">
                <a:solidFill>
                  <a:srgbClr val="FF0000"/>
                </a:solidFill>
              </a:rPr>
              <a:t/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8075240" cy="4320480"/>
          </a:xfrm>
        </p:spPr>
        <p:txBody>
          <a:bodyPr/>
          <a:lstStyle/>
          <a:p>
            <a:r>
              <a:rPr lang="ru-RU" b="1" dirty="0" smtClean="0"/>
              <a:t>Осуществляет подготовку по следующим специальностям:</a:t>
            </a:r>
          </a:p>
          <a:p>
            <a:endParaRPr lang="ru-RU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6084168" y="1124744"/>
            <a:ext cx="286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Советская, 18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285720" y="2500306"/>
          <a:ext cx="700092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0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dirty="0" smtClean="0"/>
                        <a:t>Инструментальное исполнительство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dirty="0" smtClean="0"/>
                        <a:t>Искусство эстрады (инструментальная музыка, пение)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dirty="0" err="1" smtClean="0"/>
                        <a:t>Дирижирование</a:t>
                      </a:r>
                      <a:r>
                        <a:rPr lang="ru-RU" sz="2400" b="1" dirty="0" smtClean="0"/>
                        <a:t> (академический хор, народный хор)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dirty="0" smtClean="0"/>
                        <a:t>Музыковедение</a:t>
                      </a:r>
                      <a:endParaRPr lang="ru-RU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b="1" dirty="0" smtClean="0"/>
                        <a:t>Хореографическое искусство (народный танец, эстрадный танец)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БЕЛАРУСЬ-СИСТЕМА: &quot;Белкоопсоюз&quot; как грех, порок и зло dmirix.ru:-информационный блог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47110" cy="128586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6840760" cy="165618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cap="all" dirty="0" smtClean="0">
                <a:solidFill>
                  <a:srgbClr val="FF0000"/>
                </a:solidFill>
              </a:rPr>
              <a:t>УО "ГОМЕЛЬСКИЙ ТОРГОВО-ЭКОНОМИЧЕСКИЙ</a:t>
            </a:r>
            <a:br>
              <a:rPr lang="ru-RU" b="1" cap="all" dirty="0" smtClean="0">
                <a:solidFill>
                  <a:srgbClr val="FF0000"/>
                </a:solidFill>
              </a:rPr>
            </a:br>
            <a:r>
              <a:rPr lang="ru-RU" b="1" cap="all" dirty="0" smtClean="0">
                <a:solidFill>
                  <a:srgbClr val="FF0000"/>
                </a:solidFill>
              </a:rPr>
              <a:t>КОЛЛЕДЖ"</a:t>
            </a:r>
            <a:r>
              <a:rPr lang="ru-RU" cap="all" dirty="0" smtClean="0">
                <a:solidFill>
                  <a:srgbClr val="FF0000"/>
                </a:solidFill>
              </a:rPr>
              <a:t> БЕЛКООПСОЮЗА</a:t>
            </a:r>
            <a:br>
              <a:rPr lang="ru-RU" cap="all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0" y="1571612"/>
          <a:ext cx="9001156" cy="211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2396"/>
                <a:gridCol w="1428760"/>
              </a:tblGrid>
              <a:tr h="41977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803">
                <a:tc>
                  <a:txBody>
                    <a:bodyPr/>
                    <a:lstStyle/>
                    <a:p>
                      <a:r>
                        <a:rPr kumimoji="0" lang="ru-RU" sz="20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Бухгалтерский учет, анализ и контроль</a:t>
                      </a: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4,4</a:t>
                      </a:r>
                      <a:endParaRPr lang="ru-RU" sz="2400" b="1" dirty="0"/>
                    </a:p>
                  </a:txBody>
                  <a:tcPr/>
                </a:tc>
              </a:tr>
              <a:tr h="6436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Программное обеспечение информационных технологий </a:t>
                      </a:r>
                      <a:endParaRPr lang="ru-RU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6,2</a:t>
                      </a:r>
                    </a:p>
                  </a:txBody>
                  <a:tcPr/>
                </a:tc>
              </a:tr>
              <a:tr h="50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Коммерческая деятельность (товароведение)</a:t>
                      </a: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5,2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932865" y="0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</a:t>
            </a:r>
            <a:r>
              <a:rPr lang="ru-RU" sz="1600" b="1" dirty="0" smtClean="0"/>
              <a:t>. Гомель Привокзальная, 4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67517" y="1071546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/>
              <a:t>После 9 класса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0" y="4071942"/>
          <a:ext cx="9144000" cy="25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80"/>
                <a:gridCol w="1741720"/>
              </a:tblGrid>
              <a:tr h="496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</a:tr>
              <a:tr h="430361">
                <a:tc>
                  <a:txBody>
                    <a:bodyPr/>
                    <a:lstStyle/>
                    <a:p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Бухгалтерский учет, анализ и контроль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4,9</a:t>
                      </a:r>
                      <a:endParaRPr lang="ru-RU" sz="2400" b="1" dirty="0"/>
                    </a:p>
                  </a:txBody>
                  <a:tcPr/>
                </a:tc>
              </a:tr>
              <a:tr h="617865">
                <a:tc>
                  <a:txBody>
                    <a:bodyPr/>
                    <a:lstStyle/>
                    <a:p>
                      <a:r>
                        <a:rPr lang="ru-RU" sz="2000" b="0" dirty="0" smtClean="0"/>
                        <a:t>Коммерческая деятельность. Товароведение продовольственных и непродовольственных товаров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4,9</a:t>
                      </a:r>
                    </a:p>
                    <a:p>
                      <a:endParaRPr lang="ru-RU" sz="2400" dirty="0"/>
                    </a:p>
                  </a:txBody>
                  <a:tcPr/>
                </a:tc>
              </a:tr>
              <a:tr h="811989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Программное обеспечение информационных технологий (Компьютерная графика)</a:t>
                      </a:r>
                      <a:endParaRPr lang="ru-RU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5,4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2786050" y="3500438"/>
            <a:ext cx="3283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После 11 класса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0" y="128586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/>
              <a:t>! Только платное обучение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a-centr.ru ::: Экспертная оценка :: Полная оPhDизация науки и образования в Казахстан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420888"/>
            <a:ext cx="3575720" cy="4130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642918"/>
            <a:ext cx="8286808" cy="2428892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rgbClr val="FF0000"/>
                </a:solidFill>
              </a:rPr>
              <a:t/>
            </a:r>
            <a:br>
              <a:rPr lang="ru-RU" sz="3600" b="1" dirty="0" smtClean="0">
                <a:solidFill>
                  <a:srgbClr val="FF0000"/>
                </a:solidFill>
              </a:rPr>
            </a:br>
            <a:r>
              <a:rPr lang="ru-RU" sz="4000" b="1" dirty="0" smtClean="0">
                <a:solidFill>
                  <a:srgbClr val="FF0000"/>
                </a:solidFill>
              </a:rPr>
              <a:t>Учреждения профессионально-технического образования</a:t>
            </a:r>
            <a:r>
              <a:rPr lang="ru-RU" sz="3600" b="1" dirty="0" smtClean="0">
                <a:solidFill>
                  <a:srgbClr val="FF0000"/>
                </a:solidFill>
              </a:rPr>
              <a:t/>
            </a:r>
            <a:br>
              <a:rPr lang="ru-RU" sz="3600" b="1" dirty="0" smtClean="0">
                <a:solidFill>
                  <a:srgbClr val="FF0000"/>
                </a:solidFill>
              </a:rPr>
            </a:br>
            <a:r>
              <a:rPr lang="ru-RU" sz="3200" b="1" dirty="0" smtClean="0">
                <a:solidFill>
                  <a:srgbClr val="FF0000"/>
                </a:solidFill>
              </a:rPr>
              <a:t/>
            </a:r>
            <a:br>
              <a:rPr lang="ru-RU" sz="3200" b="1" dirty="0" smtClean="0">
                <a:solidFill>
                  <a:srgbClr val="FF0000"/>
                </a:solidFill>
              </a:rPr>
            </a:b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5373216"/>
            <a:ext cx="7467600" cy="1100736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http://kudapostupat.by/images/zthumb/zav_1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4840" y="142852"/>
            <a:ext cx="1459160" cy="109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359891">
            <a:off x="18113" y="288330"/>
            <a:ext cx="8291264" cy="80875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</a:rPr>
              <a:t>УО "Гомельский государственный машиностроительный колледж"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000108"/>
            <a:ext cx="7467600" cy="547384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/>
              <a:t>После 9 класса</a:t>
            </a:r>
          </a:p>
          <a:p>
            <a:endParaRPr lang="ru-RU" sz="3200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0" y="1571612"/>
          <a:ext cx="9143999" cy="5110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02"/>
                <a:gridCol w="1857388"/>
                <a:gridCol w="1285884"/>
                <a:gridCol w="1143008"/>
                <a:gridCol w="857256"/>
                <a:gridCol w="928661"/>
              </a:tblGrid>
              <a:tr h="55608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Квалификация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Основа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0476">
                <a:tc>
                  <a:txBody>
                    <a:bodyPr/>
                    <a:lstStyle/>
                    <a:p>
                      <a:r>
                        <a:rPr kumimoji="0" lang="ru-RU" sz="15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Технология машиностроения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Техник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Бюджетная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6,2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6,5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6,5</a:t>
                      </a:r>
                      <a:endParaRPr lang="ru-RU" sz="2400" b="1" dirty="0"/>
                    </a:p>
                  </a:txBody>
                  <a:tcPr/>
                </a:tc>
              </a:tr>
              <a:tr h="907288">
                <a:tc>
                  <a:txBody>
                    <a:bodyPr/>
                    <a:lstStyle/>
                    <a:p>
                      <a:r>
                        <a:rPr kumimoji="0" lang="ru-RU" sz="15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Техническое обслуживание технологического оборудования и средств робототехники в автоматизированном производстве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Техник-электроник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Бюджетная 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7,3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7,2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7,0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97545">
                <a:tc>
                  <a:txBody>
                    <a:bodyPr/>
                    <a:lstStyle/>
                    <a:p>
                      <a:r>
                        <a:rPr lang="ru-RU" sz="1500" dirty="0" smtClean="0"/>
                        <a:t>Программное обеспечение информационных технологий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Техник-программист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Платная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Не было набора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7,0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6,5</a:t>
                      </a:r>
                      <a:endParaRPr lang="ru-RU" sz="2400" b="1" dirty="0"/>
                    </a:p>
                  </a:txBody>
                  <a:tcPr/>
                </a:tc>
              </a:tr>
              <a:tr h="497545">
                <a:tc>
                  <a:txBody>
                    <a:bodyPr/>
                    <a:lstStyle/>
                    <a:p>
                      <a:r>
                        <a:rPr lang="ru-RU" sz="1500" dirty="0" smtClean="0"/>
                        <a:t>Программное обеспечение обработки экономической и деловой информации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Техник-экономист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Платная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6,2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6,5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6,0</a:t>
                      </a:r>
                      <a:endParaRPr lang="ru-RU" sz="2400" b="1" dirty="0"/>
                    </a:p>
                  </a:txBody>
                  <a:tcPr/>
                </a:tc>
              </a:tr>
              <a:tr h="497545">
                <a:tc>
                  <a:txBody>
                    <a:bodyPr/>
                    <a:lstStyle/>
                    <a:p>
                      <a:r>
                        <a:rPr kumimoji="0" lang="ru-RU" sz="15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Экономика и организация производства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Техник-экономист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Платная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4,6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5,5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недобор</a:t>
                      </a:r>
                      <a:endParaRPr lang="ru-RU" sz="1400" dirty="0"/>
                    </a:p>
                  </a:txBody>
                  <a:tcPr/>
                </a:tc>
              </a:tr>
              <a:tr h="759178">
                <a:tc>
                  <a:txBody>
                    <a:bodyPr/>
                    <a:lstStyle/>
                    <a:p>
                      <a:r>
                        <a:rPr lang="ru-RU" sz="1500" dirty="0" smtClean="0"/>
                        <a:t>Программируемые мобильные системы (введена с 2016)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техник-электроник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Платная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5,3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6,1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6,0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251520" y="0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Объездная , 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http://kudapostupat.by/images/zthumb/zav_1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548680"/>
            <a:ext cx="19050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359891">
            <a:off x="31342" y="188476"/>
            <a:ext cx="8291264" cy="1187837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smtClean="0">
                <a:solidFill>
                  <a:srgbClr val="FF0000"/>
                </a:solidFill>
              </a:rPr>
              <a:t>УО "Гомельский государственный машиностроительный колледж"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7467600" cy="49891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/>
              <a:t>После 11 класса</a:t>
            </a:r>
          </a:p>
          <a:p>
            <a:endParaRPr lang="ru-RU" sz="3200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214282" y="2071678"/>
          <a:ext cx="8715436" cy="4229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24"/>
                <a:gridCol w="1928826"/>
                <a:gridCol w="1643074"/>
                <a:gridCol w="1714512"/>
              </a:tblGrid>
              <a:tr h="550162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Квалификация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592846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Технология машиностроения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Техник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6,9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недобор</a:t>
                      </a:r>
                      <a:endParaRPr lang="ru-RU" sz="2000" b="1" dirty="0" smtClean="0"/>
                    </a:p>
                  </a:txBody>
                  <a:tcPr/>
                </a:tc>
              </a:tr>
              <a:tr h="996305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Техническое обслуживание технологического оборудования и средств робототехники в автоматизированном производстве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Техник-электроник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7,3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7,0</a:t>
                      </a:r>
                      <a:endParaRPr lang="ru-RU" sz="3200" b="1" dirty="0"/>
                    </a:p>
                  </a:txBody>
                  <a:tcPr/>
                </a:tc>
              </a:tr>
              <a:tr h="680081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Металлургическое производство и металлообработка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Техник-технолог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6,5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недобор</a:t>
                      </a:r>
                      <a:endParaRPr lang="ru-RU" sz="2400" b="1" dirty="0" smtClean="0"/>
                    </a:p>
                  </a:txBody>
                  <a:tcPr/>
                </a:tc>
              </a:tr>
              <a:tr h="604835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Предупреждение и ликвидация чрезвычайных</a:t>
                      </a:r>
                      <a:r>
                        <a:rPr lang="ru-RU" sz="1600" baseline="0" dirty="0" smtClean="0"/>
                        <a:t> ситуаций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Техник</a:t>
                      </a:r>
                      <a:r>
                        <a:rPr lang="ru-RU" sz="1600" baseline="0" dirty="0" smtClean="0"/>
                        <a:t> по предупреждению и ликвидации ЧС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7/</a:t>
                      </a:r>
                      <a:r>
                        <a:rPr lang="ru-RU" sz="1800" b="1" dirty="0" smtClean="0"/>
                        <a:t>недобор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6,5</a:t>
                      </a:r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251520" y="0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Объездная , 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3.bp.blogspot.com/_dZraZrXupTU/TQytVVCRPVI/AAAAAAAAAAM/9n-ZWPFz808/s1600/ggp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550144" cy="180103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8860" y="0"/>
            <a:ext cx="6000792" cy="1143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Филиал БГТУ «Гомельский государственный политехнический колледж»</a:t>
            </a:r>
            <a:endParaRPr lang="ru-RU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2373526681"/>
              </p:ext>
            </p:extLst>
          </p:nvPr>
        </p:nvGraphicFramePr>
        <p:xfrm>
          <a:off x="142845" y="2039699"/>
          <a:ext cx="9001154" cy="460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357"/>
                <a:gridCol w="1475599"/>
                <a:gridCol w="1328039"/>
                <a:gridCol w="1623159"/>
              </a:tblGrid>
              <a:tr h="725502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Бюджет/платно</a:t>
                      </a:r>
                      <a:endParaRPr lang="ru-RU" sz="1400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1671809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Технология деревообрабатывающих 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производств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Технология мебельного производства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6,9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7,3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7,3</a:t>
                      </a:r>
                      <a:endParaRPr lang="ru-RU" sz="3600" b="1" dirty="0"/>
                    </a:p>
                  </a:txBody>
                  <a:tcPr/>
                </a:tc>
              </a:tr>
              <a:tr h="662415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Лесное хозяйство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 smtClean="0"/>
                        <a:t>7,1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7,6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7,8/6,0</a:t>
                      </a:r>
                      <a:endParaRPr lang="ru-RU" sz="3600" b="1" dirty="0"/>
                    </a:p>
                  </a:txBody>
                  <a:tcPr/>
                </a:tc>
              </a:tr>
              <a:tr h="772142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Машины и оборудование лесного хозяйства и лесной промышленности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smtClean="0"/>
                        <a:t>-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smtClean="0"/>
                        <a:t>-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6,8</a:t>
                      </a:r>
                      <a:endParaRPr lang="ru-RU" sz="3600" b="1" dirty="0"/>
                    </a:p>
                  </a:txBody>
                  <a:tcPr/>
                </a:tc>
              </a:tr>
              <a:tr h="772142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Промышленные роботы и робототехнические комплексы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smtClean="0"/>
                        <a:t>-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 smtClean="0"/>
                        <a:t>-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Конкурса не было</a:t>
                      </a:r>
                      <a:endParaRPr lang="ru-RU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5572132" y="1285860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ул. </a:t>
            </a:r>
            <a:r>
              <a:rPr lang="ru-RU" dirty="0" err="1" smtClean="0"/>
              <a:t>Билецкого</a:t>
            </a:r>
            <a:r>
              <a:rPr lang="ru-RU" dirty="0" smtClean="0"/>
              <a:t>, 6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57488" y="1428736"/>
            <a:ext cx="52864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9 класс </a:t>
            </a:r>
            <a:r>
              <a:rPr lang="ru-RU" sz="1600" b="1" dirty="0" smtClean="0"/>
              <a:t>(набор только на бюджет)</a:t>
            </a:r>
            <a:endParaRPr lang="ru-RU" sz="36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3.bp.blogspot.com/_dZraZrXupTU/TQytVVCRPVI/AAAAAAAAAAM/9n-ZWPFz808/s1600/ggp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550144" cy="180103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8860" y="0"/>
            <a:ext cx="6000792" cy="1143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Филиал БГТУ «Гомельский государственный политехнический колледж»</a:t>
            </a:r>
            <a:endParaRPr lang="ru-RU" sz="2400" dirty="0">
              <a:solidFill>
                <a:srgbClr val="FF0000"/>
              </a:solidFill>
            </a:endParaRPr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3004626357"/>
              </p:ext>
            </p:extLst>
          </p:nvPr>
        </p:nvGraphicFramePr>
        <p:xfrm>
          <a:off x="179513" y="2343513"/>
          <a:ext cx="8678767" cy="383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487"/>
                <a:gridCol w="1143008"/>
                <a:gridCol w="1785950"/>
                <a:gridCol w="1357322"/>
              </a:tblGrid>
              <a:tr h="58667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</a:tr>
              <a:tr h="586677">
                <a:tc>
                  <a:txBody>
                    <a:bodyPr/>
                    <a:lstStyle/>
                    <a:p>
                      <a:r>
                        <a:rPr kumimoji="0" lang="ru-RU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Маркетинг </a:t>
                      </a:r>
                      <a:endParaRPr kumimoji="0" lang="ru-RU" sz="2400" b="1" i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 smtClean="0"/>
                        <a:t>6,1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6,6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4,7</a:t>
                      </a:r>
                      <a:endParaRPr lang="ru-RU" sz="3600" b="1" dirty="0"/>
                    </a:p>
                  </a:txBody>
                  <a:tcPr/>
                </a:tc>
              </a:tr>
              <a:tr h="866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Экономика и организация производства</a:t>
                      </a:r>
                      <a:endParaRPr kumimoji="0" lang="ru-RU" sz="2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 smtClean="0"/>
                        <a:t>5,1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5,9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6,4</a:t>
                      </a:r>
                      <a:endParaRPr lang="ru-RU" sz="3600" b="1" dirty="0"/>
                    </a:p>
                  </a:txBody>
                  <a:tcPr/>
                </a:tc>
              </a:tr>
              <a:tr h="866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Программируемые мобильные системы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Первый</a:t>
                      </a:r>
                      <a:r>
                        <a:rPr lang="ru-RU" sz="1600" b="1" baseline="0" dirty="0" smtClean="0"/>
                        <a:t> н</a:t>
                      </a:r>
                      <a:r>
                        <a:rPr lang="ru-RU" sz="1600" b="1" dirty="0" smtClean="0"/>
                        <a:t>абор в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10,5</a:t>
                      </a:r>
                    </a:p>
                    <a:p>
                      <a:pPr algn="ctr"/>
                      <a:r>
                        <a:rPr lang="ru-RU" dirty="0" smtClean="0"/>
                        <a:t>ЦТ  математика, русск. (бел.) язык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5,3</a:t>
                      </a:r>
                      <a:endParaRPr lang="ru-RU" sz="3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5572132" y="1285860"/>
            <a:ext cx="324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ул. </a:t>
            </a:r>
            <a:r>
              <a:rPr lang="ru-RU" dirty="0" err="1" smtClean="0"/>
              <a:t>Билецкого</a:t>
            </a:r>
            <a:r>
              <a:rPr lang="ru-RU" dirty="0" smtClean="0"/>
              <a:t>, 6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57488" y="1428736"/>
            <a:ext cx="50988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b="1" dirty="0" smtClean="0"/>
          </a:p>
          <a:p>
            <a:pPr algn="ctr"/>
            <a:r>
              <a:rPr lang="ru-RU" sz="3200" b="1" dirty="0" smtClean="0"/>
              <a:t>11 класс </a:t>
            </a:r>
            <a:r>
              <a:rPr lang="ru-RU" sz="2000" b="1" dirty="0" smtClean="0"/>
              <a:t>(только платно)</a:t>
            </a:r>
            <a:endParaRPr lang="ru-RU" sz="2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467600" cy="122413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художественный колледж"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931224" cy="4873752"/>
          </a:xfrm>
        </p:spPr>
        <p:txBody>
          <a:bodyPr/>
          <a:lstStyle/>
          <a:p>
            <a:r>
              <a:rPr lang="ru-RU" b="1" dirty="0" smtClean="0"/>
              <a:t>Осуществляет подготовку </a:t>
            </a:r>
          </a:p>
          <a:p>
            <a:pPr>
              <a:buNone/>
            </a:pPr>
            <a:r>
              <a:rPr lang="ru-RU" b="1" dirty="0" smtClean="0"/>
              <a:t>по следующим специальностям:</a:t>
            </a:r>
          </a:p>
          <a:p>
            <a:r>
              <a:rPr lang="ru-RU" dirty="0" smtClean="0"/>
              <a:t>Дизайн (по направлениям). (Дизайн (графический). Квалификация: Дизайнер-исполнитель. Учитель.</a:t>
            </a:r>
          </a:p>
          <a:p>
            <a:r>
              <a:rPr lang="ru-RU" dirty="0" smtClean="0"/>
              <a:t>Живопись (по направлениям). (Живопись (станковая). Квалификация: Художник. Учитель.</a:t>
            </a:r>
          </a:p>
          <a:p>
            <a:endParaRPr lang="ru-RU" dirty="0" smtClean="0"/>
          </a:p>
          <a:p>
            <a:pPr algn="ctr">
              <a:buNone/>
            </a:pPr>
            <a:r>
              <a:rPr lang="ru-RU" b="1" dirty="0" smtClean="0"/>
              <a:t>Экзамены:</a:t>
            </a:r>
            <a:r>
              <a:rPr lang="ru-RU" dirty="0" smtClean="0"/>
              <a:t> Творчество (рисунок, живопись, композиция)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980728"/>
            <a:ext cx="5354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г. Гомель, Богдановича, 26 (район </a:t>
            </a:r>
            <a:r>
              <a:rPr lang="ru-RU" dirty="0" err="1" smtClean="0"/>
              <a:t>Сельмаша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1026" name="Picture 2" descr="IMG_8411 сж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980728"/>
            <a:ext cx="2688299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1401144">
            <a:off x="320454" y="500403"/>
            <a:ext cx="7467600" cy="141763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медицинский колледж"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618745422"/>
              </p:ext>
            </p:extLst>
          </p:nvPr>
        </p:nvGraphicFramePr>
        <p:xfrm>
          <a:off x="500034" y="1857364"/>
          <a:ext cx="8215369" cy="417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682"/>
                <a:gridCol w="1747277"/>
                <a:gridCol w="2068205"/>
                <a:gridCol w="2068205"/>
              </a:tblGrid>
              <a:tr h="78169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Проходной балл 2017</a:t>
                      </a:r>
                    </a:p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Проходной балл 2018</a:t>
                      </a:r>
                    </a:p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Проходной балл 2019</a:t>
                      </a:r>
                    </a:p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3380">
                <a:tc>
                  <a:txBody>
                    <a:bodyPr/>
                    <a:lstStyle/>
                    <a:p>
                      <a:r>
                        <a:rPr kumimoji="0"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Сестринское дело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15,7/12,7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18,4/14,3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20,1/16,4</a:t>
                      </a:r>
                      <a:endParaRPr lang="ru-RU" sz="2400" b="1" dirty="0"/>
                    </a:p>
                  </a:txBody>
                  <a:tcPr/>
                </a:tc>
              </a:tr>
              <a:tr h="763380">
                <a:tc>
                  <a:txBody>
                    <a:bodyPr/>
                    <a:lstStyle/>
                    <a:p>
                      <a:r>
                        <a:rPr kumimoji="0"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Лечебное дело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19,2/14,1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21,3/8,5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21,9/18,0</a:t>
                      </a:r>
                      <a:endParaRPr lang="ru-RU" sz="2400" b="1" dirty="0"/>
                    </a:p>
                  </a:txBody>
                  <a:tcPr/>
                </a:tc>
              </a:tr>
              <a:tr h="763380">
                <a:tc>
                  <a:txBody>
                    <a:bodyPr/>
                    <a:lstStyle/>
                    <a:p>
                      <a:r>
                        <a:rPr kumimoji="0"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Зуболечебное</a:t>
                      </a:r>
                      <a:r>
                        <a:rPr kumimoji="0" lang="ru-RU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0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дело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20,8/17,9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не</a:t>
                      </a:r>
                      <a:r>
                        <a:rPr lang="ru-RU" b="1" baseline="0" dirty="0" smtClean="0"/>
                        <a:t> было набора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не</a:t>
                      </a:r>
                      <a:r>
                        <a:rPr lang="ru-RU" b="1" baseline="0" dirty="0" smtClean="0"/>
                        <a:t> было набора</a:t>
                      </a:r>
                      <a:endParaRPr lang="ru-RU" b="1" dirty="0" smtClean="0"/>
                    </a:p>
                  </a:txBody>
                  <a:tcPr/>
                </a:tc>
              </a:tr>
              <a:tr h="763380"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Медико-профилактическое дело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не</a:t>
                      </a:r>
                      <a:r>
                        <a:rPr lang="ru-RU" sz="1800" b="1" baseline="0" dirty="0" smtClean="0"/>
                        <a:t> было набора</a:t>
                      </a:r>
                      <a:endParaRPr lang="ru-RU" sz="1800" b="1" dirty="0" smtClean="0"/>
                    </a:p>
                    <a:p>
                      <a:pPr algn="ctr"/>
                      <a:endParaRPr kumimoji="0" lang="ru-RU" sz="24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18,5/14,1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-/17,4</a:t>
                      </a:r>
                      <a:endParaRPr lang="ru-RU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kudapostupat.by/images/zthumb/zav_15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92" y="285728"/>
            <a:ext cx="1905000" cy="142875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14282" y="142852"/>
            <a:ext cx="314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г. Гомель, Кирова, 14 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1472" y="6000768"/>
            <a:ext cx="7929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Экзамены:</a:t>
            </a:r>
            <a:r>
              <a:rPr lang="ru-RU" dirty="0" smtClean="0"/>
              <a:t> белорусский (русский) язык (ЦТ), биология (ЦТ) +средний балл документа об образовании</a:t>
            </a:r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214554"/>
            <a:ext cx="7467600" cy="3786214"/>
          </a:xfrm>
        </p:spPr>
        <p:txBody>
          <a:bodyPr/>
          <a:lstStyle/>
          <a:p>
            <a:r>
              <a:rPr lang="ru-RU" b="1" dirty="0" smtClean="0"/>
              <a:t>Специальность:</a:t>
            </a:r>
            <a:r>
              <a:rPr lang="ru-RU" dirty="0" smtClean="0"/>
              <a:t> Спортивно-педагогическая деятельность</a:t>
            </a:r>
          </a:p>
          <a:p>
            <a:r>
              <a:rPr lang="ru-RU" b="1" dirty="0" smtClean="0"/>
              <a:t>Квалификация:</a:t>
            </a:r>
            <a:r>
              <a:rPr lang="ru-RU" dirty="0" smtClean="0"/>
              <a:t> Тренер по виду спорта</a:t>
            </a:r>
          </a:p>
          <a:p>
            <a:r>
              <a:rPr lang="ru-RU" b="1" dirty="0" smtClean="0"/>
              <a:t>Срок обучения: </a:t>
            </a:r>
            <a:r>
              <a:rPr lang="ru-RU" dirty="0" smtClean="0"/>
              <a:t>2 года</a:t>
            </a:r>
          </a:p>
          <a:p>
            <a:r>
              <a:rPr lang="ru-RU" b="1" dirty="0" smtClean="0"/>
              <a:t>Форма обучения:</a:t>
            </a:r>
            <a:r>
              <a:rPr lang="ru-RU" dirty="0" smtClean="0"/>
              <a:t> дневная</a:t>
            </a:r>
          </a:p>
          <a:p>
            <a:r>
              <a:rPr lang="ru-RU" b="1" dirty="0" smtClean="0"/>
              <a:t>Бюджет/Платно:</a:t>
            </a:r>
            <a:r>
              <a:rPr lang="ru-RU" dirty="0" smtClean="0"/>
              <a:t> б, </a:t>
            </a:r>
            <a:r>
              <a:rPr lang="ru-RU" dirty="0" err="1" smtClean="0"/>
              <a:t>пл</a:t>
            </a:r>
            <a:endParaRPr lang="ru-RU" dirty="0" smtClean="0"/>
          </a:p>
          <a:p>
            <a:r>
              <a:rPr lang="ru-RU" b="1" dirty="0" smtClean="0"/>
              <a:t>Экзамены:</a:t>
            </a:r>
            <a:r>
              <a:rPr lang="ru-RU" dirty="0" smtClean="0"/>
              <a:t> Конкурс среднего балла документа об образовании. Экзамен по специальности (по видам спорта)</a:t>
            </a:r>
          </a:p>
          <a:p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986" name="Picture 2" descr="http://gguor.by/wp-content/uploads/cropped-head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428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4643438" y="6215082"/>
            <a:ext cx="3967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</a:t>
            </a:r>
            <a:r>
              <a:rPr lang="ru-RU" sz="2000" b="1" dirty="0" smtClean="0"/>
              <a:t>. Гомель Комсомольская, 3</a:t>
            </a:r>
            <a:endParaRPr lang="ru-RU" sz="20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71736" y="1500174"/>
            <a:ext cx="4163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 smtClean="0"/>
              <a:t>После 11 класса</a:t>
            </a:r>
            <a:endParaRPr lang="ru-RU" sz="40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kudapostupat.by/images/zthumb/zav_1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23728" cy="1592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476672"/>
            <a:ext cx="7992888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</a:t>
            </a:r>
            <a:r>
              <a:rPr lang="ru-RU" b="1" dirty="0" err="1" smtClean="0">
                <a:solidFill>
                  <a:srgbClr val="FF0000"/>
                </a:solidFill>
              </a:rPr>
              <a:t>Буда-Кошелевский</a:t>
            </a:r>
            <a:r>
              <a:rPr lang="ru-RU" b="1" dirty="0" smtClean="0">
                <a:solidFill>
                  <a:srgbClr val="FF0000"/>
                </a:solidFill>
              </a:rPr>
              <a:t> государственный аграрно-технический колледж"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700808"/>
            <a:ext cx="8291264" cy="4773144"/>
          </a:xfrm>
        </p:spPr>
        <p:txBody>
          <a:bodyPr/>
          <a:lstStyle/>
          <a:p>
            <a:endParaRPr lang="ru-RU" b="1" dirty="0" smtClean="0"/>
          </a:p>
          <a:p>
            <a:endParaRPr lang="ru-RU" b="1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9089072"/>
              </p:ext>
            </p:extLst>
          </p:nvPr>
        </p:nvGraphicFramePr>
        <p:xfrm>
          <a:off x="0" y="1785927"/>
          <a:ext cx="9177732" cy="5235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7620"/>
                <a:gridCol w="2214578"/>
                <a:gridCol w="1143008"/>
                <a:gridCol w="1071570"/>
                <a:gridCol w="890956"/>
              </a:tblGrid>
              <a:tr h="593886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Квалификация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138375"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Техническое обеспечение процессов сельскохозяйственного производства</a:t>
                      </a:r>
                      <a:endParaRPr lang="ru-RU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Техник-механик, водитель категории В</a:t>
                      </a:r>
                      <a:r>
                        <a:rPr lang="ru-RU" baseline="0" dirty="0" smtClean="0"/>
                        <a:t>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4,8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5,8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4,0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</a:tr>
              <a:tr h="932037"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Энергетическое обеспечение сельскохозяйственного производства</a:t>
                      </a:r>
                      <a:endParaRPr lang="ru-RU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Техник-электрик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5,3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5,3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4,0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496215">
                <a:tc gridSpan="5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11 класс</a:t>
                      </a:r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10600">
                <a:tc>
                  <a:txBody>
                    <a:bodyPr/>
                    <a:lstStyle/>
                    <a:p>
                      <a:r>
                        <a:rPr lang="ru-RU" dirty="0" smtClean="0"/>
                        <a:t>Энергетическое обеспечение сельскохозяйственного производства 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Техник-электрик</a:t>
                      </a:r>
                      <a:endParaRPr lang="ru-RU" sz="2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4,4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4,9</a:t>
                      </a:r>
                      <a:endParaRPr lang="ru-RU" sz="28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Конкурса нет</a:t>
                      </a:r>
                      <a:endParaRPr lang="ru-RU" sz="2000" dirty="0"/>
                    </a:p>
                  </a:txBody>
                  <a:tcPr vert="vert270"/>
                </a:tc>
              </a:tr>
              <a:tr h="1138375">
                <a:tc>
                  <a:txBody>
                    <a:bodyPr/>
                    <a:lstStyle/>
                    <a:p>
                      <a:r>
                        <a:rPr lang="ru-RU" dirty="0" smtClean="0"/>
                        <a:t>Техническое обеспечение процессов сельскохозяйственного производства</a:t>
                      </a:r>
                      <a:endParaRPr lang="ru-RU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Техник-механик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5,3</a:t>
                      </a:r>
                      <a:endParaRPr lang="ru-RU" sz="28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3786182" y="1285860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9 класс 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</a:t>
            </a:r>
            <a:r>
              <a:rPr lang="ru-RU" b="1" dirty="0" err="1" smtClean="0">
                <a:solidFill>
                  <a:srgbClr val="FF0000"/>
                </a:solidFill>
              </a:rPr>
              <a:t>Лоевский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государственный педагогический </a:t>
            </a:r>
            <a:r>
              <a:rPr lang="ru-RU" b="1" dirty="0" smtClean="0">
                <a:solidFill>
                  <a:srgbClr val="FF0000"/>
                </a:solidFill>
              </a:rPr>
              <a:t>колледж»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4084172253"/>
              </p:ext>
            </p:extLst>
          </p:nvPr>
        </p:nvGraphicFramePr>
        <p:xfrm>
          <a:off x="357158" y="2357430"/>
          <a:ext cx="857256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836"/>
                <a:gridCol w="2140362"/>
                <a:gridCol w="21403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Проходной балл 2019 </a:t>
                      </a:r>
                    </a:p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Проходной балл 2020 </a:t>
                      </a:r>
                    </a:p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Начальное образование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u="sng" dirty="0" smtClean="0"/>
                        <a:t>Специализации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Творческая деятельность (руководитель студии изобразительного искусства, руководитель детского музыкального коллектива),</a:t>
                      </a:r>
                      <a:r>
                        <a:rPr kumimoji="0" lang="ru-RU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ru-RU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Воспитательная работа в группе продлённого дня,</a:t>
                      </a:r>
                      <a:b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Экологическое воспитание,</a:t>
                      </a:r>
                      <a:b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Физическое воспитание,</a:t>
                      </a:r>
                      <a:b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Логопедия.</a:t>
                      </a:r>
                      <a:endParaRPr kumimoji="0" lang="ru-RU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6,6/6,5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7,2/6,3</a:t>
                      </a:r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857224" y="1643050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9 класс </a:t>
            </a:r>
            <a:endParaRPr lang="ru-RU" sz="3200" dirty="0"/>
          </a:p>
        </p:txBody>
      </p:sp>
      <p:pic>
        <p:nvPicPr>
          <p:cNvPr id="4098" name="Picture 2" descr="Ð¡Ð»Ð°Ð¹Ð´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868" y="785794"/>
            <a:ext cx="5000831" cy="15286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804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1764613251"/>
              </p:ext>
            </p:extLst>
          </p:nvPr>
        </p:nvGraphicFramePr>
        <p:xfrm>
          <a:off x="285720" y="2857496"/>
          <a:ext cx="868038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8050"/>
                <a:gridCol w="1054048"/>
                <a:gridCol w="1857388"/>
                <a:gridCol w="1750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Дошкольное образование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u="sng" dirty="0" smtClean="0"/>
                        <a:t>Специализации </a:t>
                      </a:r>
                    </a:p>
                    <a:p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иностранный язык (английский)</a:t>
                      </a:r>
                    </a:p>
                    <a:p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логопедия</a:t>
                      </a:r>
                    </a:p>
                    <a:p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творческая деятельность</a:t>
                      </a:r>
                    </a:p>
                    <a:p>
                      <a:r>
                        <a:rPr kumimoji="0" lang="ru-RU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(декоративно-прикладное искусство, музыкальная)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7,2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6,5/6,0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latin typeface="+mn-lt"/>
                        </a:rPr>
                        <a:t>6,2/6,0</a:t>
                      </a:r>
                      <a:endParaRPr lang="ru-RU" sz="2800" b="1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3392703" y="2235610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9 класс 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260648"/>
            <a:ext cx="8208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FF0000"/>
                </a:solidFill>
              </a:rPr>
              <a:t>УО «Рогачевский государственный педагогический колледж»</a:t>
            </a:r>
            <a:br>
              <a:rPr lang="ru-RU" sz="2800" b="1" dirty="0">
                <a:solidFill>
                  <a:srgbClr val="FF0000"/>
                </a:solidFill>
              </a:rPr>
            </a:br>
            <a:endParaRPr lang="ru-RU" sz="2800" dirty="0"/>
          </a:p>
        </p:txBody>
      </p:sp>
      <p:pic>
        <p:nvPicPr>
          <p:cNvPr id="7170" name="Picture 2" descr="http://www.rogpk.by/na_sajt_vverkhu-1600x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97043"/>
            <a:ext cx="7632848" cy="11385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314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7467600" cy="344213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b="1" u="sng" dirty="0" smtClean="0"/>
              <a:t>После 11 класса набор не осуществляется</a:t>
            </a:r>
          </a:p>
          <a:p>
            <a:pPr algn="ctr">
              <a:buNone/>
            </a:pPr>
            <a:endParaRPr lang="ru-RU" b="1" dirty="0" smtClean="0"/>
          </a:p>
          <a:p>
            <a:pPr>
              <a:buNone/>
            </a:pPr>
            <a:r>
              <a:rPr lang="ru-RU" sz="1800" b="1" i="1" dirty="0" smtClean="0"/>
              <a:t>Срок обучения 3 года</a:t>
            </a:r>
          </a:p>
          <a:p>
            <a:pPr algn="ctr"/>
            <a:endParaRPr lang="ru-RU" b="1" dirty="0" smtClean="0"/>
          </a:p>
          <a:p>
            <a:pPr algn="ctr"/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 descr="Главна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8731052" cy="1512168"/>
          </a:xfrm>
          <a:prstGeom prst="rect">
            <a:avLst/>
          </a:prstGeom>
          <a:noFill/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7132682"/>
              </p:ext>
            </p:extLst>
          </p:nvPr>
        </p:nvGraphicFramePr>
        <p:xfrm>
          <a:off x="188424" y="1484784"/>
          <a:ext cx="8669857" cy="473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390"/>
                <a:gridCol w="2470536"/>
                <a:gridCol w="1259605"/>
                <a:gridCol w="1079663"/>
                <a:gridCol w="1079663"/>
              </a:tblGrid>
              <a:tr h="516847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Наименование специальности,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квалификация</a:t>
                      </a:r>
                      <a:endParaRPr lang="ru-RU" sz="2400" dirty="0" smtClean="0"/>
                    </a:p>
                    <a:p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aseline="0" dirty="0" smtClean="0"/>
                        <a:t> 2018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2019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2020</a:t>
                      </a:r>
                      <a:endParaRPr lang="ru-RU" dirty="0"/>
                    </a:p>
                  </a:txBody>
                  <a:tcPr/>
                </a:tc>
              </a:tr>
              <a:tr h="467624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Судовождение и эксплуатация речного флота.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Третий помощник капитана - третий помощник механика</a:t>
                      </a:r>
                      <a:endParaRPr lang="ru-RU" sz="1600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Конкурса не было</a:t>
                      </a:r>
                      <a:endParaRPr lang="ru-RU" sz="2800" b="1" dirty="0"/>
                    </a:p>
                  </a:txBody>
                  <a:tcPr vert="vert270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3,8</a:t>
                      </a:r>
                      <a:endParaRPr lang="ru-RU" sz="28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3,6</a:t>
                      </a:r>
                      <a:endParaRPr lang="ru-RU" sz="2800" b="1" dirty="0"/>
                    </a:p>
                  </a:txBody>
                  <a:tcPr/>
                </a:tc>
              </a:tr>
              <a:tr h="182880">
                <a:tc rowSpan="2"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Санитарно-техническое оборудование зданий и сооружений; технология сварочных работ.</a:t>
                      </a:r>
                      <a:endParaRPr lang="ru-RU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ru-RU" sz="1600" dirty="0" smtClean="0"/>
                        <a:t>слесарь-сантехник, </a:t>
                      </a:r>
                      <a:r>
                        <a:rPr lang="ru-RU" sz="1600" dirty="0" err="1" smtClean="0"/>
                        <a:t>электрогазосварщик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839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4,1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2,8</a:t>
                      </a:r>
                      <a:endParaRPr lang="ru-RU" sz="2800" b="1" dirty="0"/>
                    </a:p>
                  </a:txBody>
                  <a:tcPr/>
                </a:tc>
              </a:tr>
              <a:tr h="121920">
                <a:tc rowSpan="2"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Технология сварочных работ; производство строительно-монтажных и ремонтных работ.</a:t>
                      </a:r>
                      <a:endParaRPr lang="ru-RU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ru-RU" sz="1600" dirty="0" smtClean="0"/>
                        <a:t>Электросварщик ручной сварки; каменщик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448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4,0</a:t>
                      </a:r>
                      <a:endParaRPr lang="ru-RU" sz="28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4,3</a:t>
                      </a:r>
                      <a:endParaRPr lang="ru-RU" sz="2800" b="1" dirty="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Общественное питание; технология хлебопекарного производства.</a:t>
                      </a:r>
                      <a:endParaRPr lang="ru-RU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ru-RU" dirty="0" smtClean="0"/>
                        <a:t>Повар, пекарь </a:t>
                      </a:r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3600" b="1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0058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6,0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5,8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0" y="0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Адрес: г. Гомель, Кирова, 32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142976" y="6000768"/>
            <a:ext cx="6715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400" b="1" u="sng" dirty="0" smtClean="0"/>
              <a:t>После 11 класса </a:t>
            </a:r>
          </a:p>
          <a:p>
            <a:pPr algn="ctr">
              <a:buNone/>
            </a:pPr>
            <a:r>
              <a:rPr lang="ru-RU" sz="2400" b="1" u="sng" dirty="0" smtClean="0"/>
              <a:t>набор не осуществляется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7139136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</a:t>
            </a:r>
            <a:r>
              <a:rPr lang="ru-RU" b="1" dirty="0" err="1" smtClean="0">
                <a:solidFill>
                  <a:srgbClr val="FF0000"/>
                </a:solidFill>
              </a:rPr>
              <a:t>Речицкий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государственный педагогический </a:t>
            </a:r>
            <a:r>
              <a:rPr lang="ru-RU" b="1" dirty="0" smtClean="0">
                <a:solidFill>
                  <a:srgbClr val="FF0000"/>
                </a:solidFill>
              </a:rPr>
              <a:t>колледж»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3182504047"/>
              </p:ext>
            </p:extLst>
          </p:nvPr>
        </p:nvGraphicFramePr>
        <p:xfrm>
          <a:off x="251519" y="1389455"/>
          <a:ext cx="8749636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067"/>
                <a:gridCol w="1761671"/>
                <a:gridCol w="1702949"/>
                <a:gridCol w="1702949"/>
              </a:tblGrid>
              <a:tr h="617422"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бюджет/платно</a:t>
                      </a:r>
                      <a:endParaRPr lang="ru-RU" sz="1400" dirty="0"/>
                    </a:p>
                  </a:txBody>
                  <a:tcPr/>
                </a:tc>
              </a:tr>
              <a:tr h="685085"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Дошкольное образование</a:t>
                      </a:r>
                    </a:p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Специализация</a:t>
                      </a:r>
                      <a:r>
                        <a:rPr kumimoji="0"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"Иностранный язык"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7,5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6,9/6,2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7/6,5</a:t>
                      </a:r>
                      <a:endParaRPr lang="ru-RU" sz="2800" b="1" dirty="0"/>
                    </a:p>
                  </a:txBody>
                  <a:tcPr/>
                </a:tc>
              </a:tr>
              <a:tr h="570354"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Иностранный язык</a:t>
                      </a:r>
                      <a:r>
                        <a:rPr kumimoji="0"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(немецкий)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не было конкурса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7,7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7,1</a:t>
                      </a:r>
                      <a:endParaRPr lang="ru-RU" sz="2800" b="1" dirty="0"/>
                    </a:p>
                  </a:txBody>
                  <a:tcPr/>
                </a:tc>
              </a:tr>
              <a:tr h="434941"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Иностранный язык</a:t>
                      </a:r>
                      <a:r>
                        <a:rPr kumimoji="0"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(английский)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8,1</a:t>
                      </a:r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8,5/7,4</a:t>
                      </a:r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7,93/7</a:t>
                      </a:r>
                      <a:endParaRPr lang="ru-RU" sz="2800" b="1" dirty="0"/>
                    </a:p>
                  </a:txBody>
                  <a:tcPr/>
                </a:tc>
              </a:tr>
              <a:tr h="478186">
                <a:tc gridSpan="4">
                  <a:txBody>
                    <a:bodyPr/>
                    <a:lstStyle/>
                    <a:p>
                      <a:pPr algn="ctr"/>
                      <a:r>
                        <a:rPr lang="ru-RU" sz="28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ru-RU" sz="2800" b="1" baseline="0" dirty="0" smtClean="0">
                          <a:solidFill>
                            <a:schemeClr val="tx1"/>
                          </a:solidFill>
                        </a:rPr>
                        <a:t> класс</a:t>
                      </a:r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54550">
                <a:tc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Иностранный язык</a:t>
                      </a:r>
                      <a:r>
                        <a:rPr kumimoji="0"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(английский)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smtClean="0"/>
                        <a:t>8,6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28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8,2/5,6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8,5/6,4</a:t>
                      </a:r>
                    </a:p>
                  </a:txBody>
                  <a:tcPr/>
                </a:tc>
              </a:tr>
              <a:tr h="152400">
                <a:tc rowSpan="2">
                  <a:txBody>
                    <a:bodyPr/>
                    <a:lstStyle/>
                    <a:p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Иностранный язык</a:t>
                      </a:r>
                      <a:r>
                        <a:rPr kumimoji="0"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(немецкий)</a:t>
                      </a:r>
                      <a:endParaRPr lang="ru-RU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8,1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2400" b="1" dirty="0"/>
                    </a:p>
                  </a:txBody>
                  <a:tcPr/>
                </a:tc>
              </a:tr>
              <a:tr h="7924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8,4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s://kudapostupat.by/images/zthumb/zav_1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19446" y="0"/>
            <a:ext cx="190500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347864" y="843975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9 класс </a:t>
            </a:r>
            <a:endParaRPr lang="ru-RU" sz="3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5929330"/>
            <a:ext cx="8777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i="1" dirty="0"/>
              <a:t>В рамках двухстороннего сотрудничества с </a:t>
            </a:r>
            <a:r>
              <a:rPr lang="ru-RU" sz="1400" i="1" dirty="0" err="1"/>
              <a:t>Мозырским</a:t>
            </a:r>
            <a:r>
              <a:rPr lang="ru-RU" sz="1400" i="1" dirty="0"/>
              <a:t> государственным педагогическим университетом им. И. </a:t>
            </a:r>
            <a:r>
              <a:rPr lang="ru-RU" sz="1400" i="1" dirty="0" err="1"/>
              <a:t>Шамякина</a:t>
            </a:r>
            <a:r>
              <a:rPr lang="ru-RU" sz="1400" i="1" dirty="0"/>
              <a:t>, Гомельским государственным университетом им. Ф. </a:t>
            </a:r>
            <a:r>
              <a:rPr lang="ru-RU" sz="1400" i="1" dirty="0" smtClean="0"/>
              <a:t>Скорины</a:t>
            </a:r>
            <a:r>
              <a:rPr lang="ru-RU" sz="1400" i="1" dirty="0"/>
              <a:t>, Минским лингвистическим университетом выпускники колледжа имеют возможность получения высшего образования в сокращенные сроки обучения.</a:t>
            </a:r>
          </a:p>
        </p:txBody>
      </p:sp>
    </p:spTree>
    <p:extLst>
      <p:ext uri="{BB962C8B-B14F-4D97-AF65-F5344CB8AC3E}">
        <p14:creationId xmlns:p14="http://schemas.microsoft.com/office/powerpoint/2010/main" xmlns="" val="23862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</a:t>
            </a:r>
            <a:r>
              <a:rPr lang="ru-RU" b="1" dirty="0" err="1" smtClean="0">
                <a:solidFill>
                  <a:srgbClr val="FF0000"/>
                </a:solidFill>
              </a:rPr>
              <a:t>Речицкий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государственный аграрный </a:t>
            </a:r>
            <a:r>
              <a:rPr lang="ru-RU" b="1" dirty="0" smtClean="0">
                <a:solidFill>
                  <a:srgbClr val="FF0000"/>
                </a:solidFill>
              </a:rPr>
              <a:t>колледж»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624435223"/>
              </p:ext>
            </p:extLst>
          </p:nvPr>
        </p:nvGraphicFramePr>
        <p:xfrm>
          <a:off x="-1" y="2400298"/>
          <a:ext cx="9144001" cy="423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343"/>
                <a:gridCol w="188402"/>
                <a:gridCol w="1754960"/>
                <a:gridCol w="441778"/>
                <a:gridCol w="2027759"/>
                <a:gridCol w="20277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684852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Ветеринарная медицина</a:t>
                      </a:r>
                      <a:endParaRPr lang="ru-RU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4,8</a:t>
                      </a:r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5,0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не было конкурса</a:t>
                      </a:r>
                    </a:p>
                  </a:txBody>
                  <a:tcPr/>
                </a:tc>
              </a:tr>
              <a:tr h="597228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Управление в АПК</a:t>
                      </a:r>
                      <a:endParaRPr lang="ru-RU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</a:t>
                      </a:r>
                      <a:endParaRPr lang="ru-RU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не было конкурса</a:t>
                      </a:r>
                    </a:p>
                  </a:txBody>
                  <a:tcPr/>
                </a:tc>
              </a:tr>
              <a:tr h="723918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Зоотехния</a:t>
                      </a:r>
                      <a:endParaRPr lang="ru-RU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 было конкурса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5,0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smtClean="0"/>
                        <a:t>не было конкурса</a:t>
                      </a:r>
                    </a:p>
                  </a:txBody>
                  <a:tcPr/>
                </a:tc>
              </a:tr>
              <a:tr h="647702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    11 класс </a:t>
                      </a:r>
                      <a:endParaRPr lang="ru-RU" sz="32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dirty="0" smtClean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Ветеринарная медицина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5,6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4,7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/>
                        <a:t>недобор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3923928" y="1813281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9 класс </a:t>
            </a:r>
            <a:endParaRPr lang="ru-RU" sz="3200" dirty="0"/>
          </a:p>
        </p:txBody>
      </p:sp>
      <p:pic>
        <p:nvPicPr>
          <p:cNvPr id="5124" name="Picture 4" descr="Ð£Ð§Ð ÐÐÐÐÐÐÐ ÐÐÐ ÐÐÐÐÐÐÐÐ¯ Â«Ð ÐÐ§ÐÐ¦ÐÐÐ ÐÐÐ¡Ð£ÐÐÐ Ð¡Ð¢ÐÐÐÐÐ«Ð ÐÐÐ ÐÐ ÐÐ«Ð ÐÐÐÐÐÐÐÂ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822698"/>
            <a:ext cx="4071575" cy="12829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AM 68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3537" y="540864"/>
            <a:ext cx="2331801" cy="17176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714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06613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</a:t>
            </a:r>
            <a:r>
              <a:rPr lang="ru-RU" b="1" dirty="0" err="1" smtClean="0">
                <a:solidFill>
                  <a:srgbClr val="FF0000"/>
                </a:solidFill>
              </a:rPr>
              <a:t>Краснобережский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государственный аграрный </a:t>
            </a:r>
            <a:r>
              <a:rPr lang="ru-RU" b="1" dirty="0" smtClean="0">
                <a:solidFill>
                  <a:srgbClr val="FF0000"/>
                </a:solidFill>
              </a:rPr>
              <a:t>колледж»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897496676"/>
              </p:ext>
            </p:extLst>
          </p:nvPr>
        </p:nvGraphicFramePr>
        <p:xfrm>
          <a:off x="357155" y="3464354"/>
          <a:ext cx="850112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526"/>
                <a:gridCol w="1926036"/>
                <a:gridCol w="2125281"/>
                <a:gridCol w="21252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Агрономия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конкурса не было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конкурса не было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конкурса не было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Управление в агропромышленном комплексе</a:t>
                      </a:r>
                      <a:endParaRPr lang="ru-RU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конкурса не было</a:t>
                      </a:r>
                    </a:p>
                    <a:p>
                      <a:pPr algn="ctr"/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конкурса не было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s://kudapostupat.by/images/zthumb/zav_15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947" y="560977"/>
            <a:ext cx="190500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do.academy21.ru/pluginfile.php/38317/course/summary/i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0618" y="560977"/>
            <a:ext cx="2448272" cy="18362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ark31.ru/wp-content/uploads/2014/06/DSCN9520-824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99874"/>
            <a:ext cx="4073545" cy="17797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563888" y="2879579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9 класс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20095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kudapostupat.by/images/zthumb/zav_1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00510"/>
            <a:ext cx="1296144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УО </a:t>
            </a:r>
            <a:r>
              <a:rPr lang="ru-RU" b="1" dirty="0" smtClean="0">
                <a:solidFill>
                  <a:srgbClr val="FF0000"/>
                </a:solidFill>
              </a:rPr>
              <a:t>«</a:t>
            </a:r>
            <a:r>
              <a:rPr lang="ru-RU" b="1" dirty="0" err="1" smtClean="0">
                <a:solidFill>
                  <a:srgbClr val="FF0000"/>
                </a:solidFill>
              </a:rPr>
              <a:t>Мозырский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государственный политехнический </a:t>
            </a:r>
            <a:r>
              <a:rPr lang="ru-RU" b="1" dirty="0" smtClean="0">
                <a:solidFill>
                  <a:srgbClr val="FF0000"/>
                </a:solidFill>
              </a:rPr>
              <a:t>колледж»</a:t>
            </a:r>
            <a:r>
              <a:rPr lang="ru-RU" b="1" dirty="0">
                <a:solidFill>
                  <a:srgbClr val="FF0000"/>
                </a:solidFill>
              </a:rPr>
              <a:t/>
            </a:r>
            <a:br>
              <a:rPr lang="ru-RU" b="1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2722670142"/>
              </p:ext>
            </p:extLst>
          </p:nvPr>
        </p:nvGraphicFramePr>
        <p:xfrm>
          <a:off x="0" y="1249680"/>
          <a:ext cx="9001156" cy="566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307"/>
                <a:gridCol w="1406440"/>
                <a:gridCol w="1406409"/>
              </a:tblGrid>
              <a:tr h="53624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Коммерческая деятельность 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ru-RU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товароведение продовольственных и непродовольственных товаров</a:t>
                      </a: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7,2/6,3</a:t>
                      </a:r>
                      <a:endParaRPr lang="ru-RU" sz="2800" b="1" dirty="0"/>
                    </a:p>
                  </a:txBody>
                  <a:tcPr/>
                </a:tc>
              </a:tr>
              <a:tr h="494703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Страховое дело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6,9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7,8/5,4</a:t>
                      </a:r>
                      <a:endParaRPr lang="ru-RU" sz="2800" b="1" dirty="0"/>
                    </a:p>
                  </a:txBody>
                  <a:tcPr/>
                </a:tc>
              </a:tr>
              <a:tr h="611103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Бухгалтерский учёт, анализ и контроль (только платно)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-/5,1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-/5,3</a:t>
                      </a:r>
                      <a:endParaRPr lang="ru-RU" sz="2800" b="1" dirty="0"/>
                    </a:p>
                  </a:txBody>
                  <a:tcPr/>
                </a:tc>
              </a:tr>
              <a:tr h="873005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Технология машиностроения</a:t>
                      </a:r>
                    </a:p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ru-RU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технология обработки материалов на станках и автоматических линиях</a:t>
                      </a:r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6,5</a:t>
                      </a:r>
                    </a:p>
                    <a:p>
                      <a:pPr algn="ctr"/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6,6/5,6</a:t>
                      </a:r>
                      <a:endParaRPr lang="ru-RU" sz="2800" b="1" dirty="0"/>
                    </a:p>
                  </a:txBody>
                  <a:tcPr/>
                </a:tc>
              </a:tr>
              <a:tr h="611103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Оборудование и технология сварочного производства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6,3/5,4</a:t>
                      </a:r>
                    </a:p>
                  </a:txBody>
                  <a:tcPr/>
                </a:tc>
              </a:tr>
              <a:tr h="430552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Переработка нефти и газа (только</a:t>
                      </a:r>
                      <a:r>
                        <a:rPr kumimoji="0" lang="ru-RU" sz="18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платно)</a:t>
                      </a:r>
                      <a:endParaRPr lang="ru-RU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7,4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7,4</a:t>
                      </a:r>
                    </a:p>
                  </a:txBody>
                  <a:tcPr/>
                </a:tc>
              </a:tr>
              <a:tr h="483896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Производство строительных изделий и конструкций</a:t>
                      </a:r>
                      <a:endParaRPr lang="ru-RU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5,5/4,5</a:t>
                      </a:r>
                    </a:p>
                  </a:txBody>
                  <a:tcPr/>
                </a:tc>
              </a:tr>
              <a:tr h="611103">
                <a:tc>
                  <a:txBody>
                    <a:bodyPr/>
                    <a:lstStyle/>
                    <a:p>
                      <a:r>
                        <a:rPr kumimoji="0"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Промышленное и гражданское строительство</a:t>
                      </a:r>
                      <a:endParaRPr lang="ru-RU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6,1/4,9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-108520" y="678088"/>
            <a:ext cx="2214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/>
              <a:t>9 класс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6193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556" y="25192"/>
            <a:ext cx="7992888" cy="868958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>
                <a:solidFill>
                  <a:srgbClr val="FF0000"/>
                </a:solidFill>
              </a:rPr>
              <a:t>Ход приема документов</a:t>
            </a:r>
            <a:endParaRPr lang="ru-RU" sz="4400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17" t="8751" r="9000" b="5035"/>
          <a:stretch/>
        </p:blipFill>
        <p:spPr bwMode="auto">
          <a:xfrm>
            <a:off x="0" y="1108504"/>
            <a:ext cx="9144000" cy="574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103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ataLife Engine Версия для печати Луганская и Днепропетровская области подписали соглашение о сотрудничестве в сфере образовани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2143116"/>
            <a:ext cx="5310352" cy="4522651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28604"/>
            <a:ext cx="7961538" cy="2000264"/>
          </a:xfrm>
        </p:spPr>
        <p:txBody>
          <a:bodyPr>
            <a:noAutofit/>
          </a:bodyPr>
          <a:lstStyle/>
          <a:p>
            <a:pPr algn="ctr"/>
            <a:r>
              <a:rPr lang="ru-RU" sz="4400" b="1" dirty="0" smtClean="0">
                <a:solidFill>
                  <a:srgbClr val="FF0000"/>
                </a:solidFill>
              </a:rPr>
              <a:t>Учреждения </a:t>
            </a:r>
            <a:br>
              <a:rPr lang="ru-RU" sz="4400" b="1" dirty="0" smtClean="0">
                <a:solidFill>
                  <a:srgbClr val="FF0000"/>
                </a:solidFill>
              </a:rPr>
            </a:br>
            <a:r>
              <a:rPr lang="ru-RU" sz="4400" b="1" dirty="0" smtClean="0">
                <a:solidFill>
                  <a:srgbClr val="FF0000"/>
                </a:solidFill>
              </a:rPr>
              <a:t>высшего образования</a:t>
            </a:r>
            <a:r>
              <a:rPr lang="ru-RU" sz="4000" b="1" dirty="0" smtClean="0">
                <a:solidFill>
                  <a:srgbClr val="FF0000"/>
                </a:solidFill>
              </a:rPr>
              <a:t/>
            </a:r>
            <a:br>
              <a:rPr lang="ru-RU" sz="4000" b="1" dirty="0" smtClean="0">
                <a:solidFill>
                  <a:srgbClr val="FF0000"/>
                </a:solidFill>
              </a:rPr>
            </a:b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5157192"/>
            <a:ext cx="7467600" cy="1316760"/>
          </a:xfr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kudapostupat.by/images/zthumb/zav_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35" y="285728"/>
            <a:ext cx="2190765" cy="1643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85728"/>
            <a:ext cx="6858048" cy="135729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УО "Белорусский государственный университет транспорта"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8072494" cy="507209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b="1" dirty="0" smtClean="0"/>
              <a:t>Факультеты</a:t>
            </a:r>
          </a:p>
          <a:p>
            <a:pPr algn="ctr">
              <a:buNone/>
            </a:pPr>
            <a:endParaRPr lang="ru-RU" b="1" dirty="0" smtClean="0"/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Механический факультет</a:t>
            </a:r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Военно-транспортный факультет</a:t>
            </a:r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Строительный факультет</a:t>
            </a:r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Факультет промышленного и гражданского строительства</a:t>
            </a:r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Факультет управления процессами перевозок</a:t>
            </a:r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Электротехнический факультет</a:t>
            </a:r>
          </a:p>
          <a:p>
            <a:pPr algn="just">
              <a:buFont typeface="Wingdings" pitchFamily="2" charset="2"/>
              <a:buChar char="Ø"/>
            </a:pPr>
            <a:r>
              <a:rPr lang="ru-RU" b="1" dirty="0" smtClean="0"/>
              <a:t>Гуманитарно-экономический факультет</a:t>
            </a:r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 algn="just">
              <a:buFont typeface="Wingdings" pitchFamily="2" charset="2"/>
              <a:buChar char="Ø"/>
            </a:pPr>
            <a:endParaRPr lang="ru-RU" sz="2000" b="1" dirty="0" smtClean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857884" y="0"/>
            <a:ext cx="2857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г. Гомель, Кирова, 34 </a:t>
            </a:r>
            <a:endParaRPr lang="ru-RU" b="1" dirty="0"/>
          </a:p>
        </p:txBody>
      </p:sp>
      <p:pic>
        <p:nvPicPr>
          <p:cNvPr id="1026" name="Picture 2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  <p:pic>
        <p:nvPicPr>
          <p:cNvPr id="1028" name="Picture 4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  <p:pic>
        <p:nvPicPr>
          <p:cNvPr id="1030" name="Picture 6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  <p:pic>
        <p:nvPicPr>
          <p:cNvPr id="1032" name="Picture 8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  <p:pic>
        <p:nvPicPr>
          <p:cNvPr id="1034" name="Picture 10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  <p:pic>
        <p:nvPicPr>
          <p:cNvPr id="1036" name="Picture 12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  <p:pic>
        <p:nvPicPr>
          <p:cNvPr id="1038" name="Picture 14" descr="http://estat-translator.com/images/ie_img_fix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2272102240"/>
              </p:ext>
            </p:extLst>
          </p:nvPr>
        </p:nvGraphicFramePr>
        <p:xfrm>
          <a:off x="142844" y="40215"/>
          <a:ext cx="9001156" cy="6817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7532"/>
                <a:gridCol w="1021812"/>
                <a:gridCol w="1021812"/>
              </a:tblGrid>
              <a:tr h="48464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20023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Бухгалтерский учет, анализ и аудит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316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295</a:t>
                      </a:r>
                      <a:endParaRPr lang="ru-RU" sz="2000" b="1" dirty="0"/>
                    </a:p>
                  </a:txBody>
                  <a:tcPr/>
                </a:tc>
              </a:tr>
              <a:tr h="678498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Информационные системы и технологии (в </a:t>
                      </a:r>
                      <a:r>
                        <a:rPr kumimoji="0" lang="ru-RU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бизнес-менеджменте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295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275</a:t>
                      </a:r>
                      <a:endParaRPr lang="ru-RU" sz="2000" b="1" dirty="0"/>
                    </a:p>
                  </a:txBody>
                  <a:tcPr/>
                </a:tc>
              </a:tr>
              <a:tr h="420023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Транспортная логистика (железнодорожный транспорт)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325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284</a:t>
                      </a:r>
                      <a:endParaRPr lang="ru-RU" sz="2000" b="1" dirty="0"/>
                    </a:p>
                  </a:txBody>
                  <a:tcPr/>
                </a:tc>
              </a:tr>
              <a:tr h="678498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Таможенное дело (экономическое обеспечение таможенной деятельности)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336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303</a:t>
                      </a:r>
                      <a:endParaRPr lang="ru-RU" sz="2000" b="1" dirty="0"/>
                    </a:p>
                  </a:txBody>
                  <a:tcPr/>
                </a:tc>
              </a:tr>
              <a:tr h="678498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Оборудование и технологии высокоэффективных процессов обработки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195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191</a:t>
                      </a:r>
                      <a:endParaRPr lang="ru-RU" sz="2000" b="1" dirty="0"/>
                    </a:p>
                  </a:txBody>
                  <a:tcPr/>
                </a:tc>
              </a:tr>
              <a:tr h="420023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Тяговый состав железнодорожного транспорта (тепловозы)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205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212</a:t>
                      </a:r>
                      <a:endParaRPr lang="ru-RU" sz="2000" b="1" dirty="0"/>
                    </a:p>
                  </a:txBody>
                  <a:tcPr/>
                </a:tc>
              </a:tr>
              <a:tr h="678498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Тяговый состав железнодорожного транспорта (электрический </a:t>
                      </a:r>
                      <a:r>
                        <a:rPr kumimoji="0" lang="ru-RU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транспорт и метрополитен)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214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226</a:t>
                      </a:r>
                      <a:endParaRPr lang="ru-RU" sz="2000" b="1" dirty="0"/>
                    </a:p>
                  </a:txBody>
                  <a:tcPr/>
                </a:tc>
              </a:tr>
              <a:tr h="420023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Подвижной состав железнодорожного транспорта (вагоны)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190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196</a:t>
                      </a:r>
                      <a:endParaRPr lang="ru-RU" sz="2000" b="1" dirty="0"/>
                    </a:p>
                  </a:txBody>
                  <a:tcPr/>
                </a:tc>
              </a:tr>
              <a:tr h="678498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Техническая эксплуатация погрузочно-разгрузочных, путевых, дорожно-строительных машин и оборудования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202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197</a:t>
                      </a:r>
                      <a:endParaRPr lang="ru-RU" sz="20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929066"/>
            <a:ext cx="5614998" cy="2544886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Содержимое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993897439"/>
              </p:ext>
            </p:extLst>
          </p:nvPr>
        </p:nvGraphicFramePr>
        <p:xfrm>
          <a:off x="0" y="-24567"/>
          <a:ext cx="9001156" cy="682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225"/>
                <a:gridCol w="1215793"/>
                <a:gridCol w="1004138"/>
              </a:tblGrid>
              <a:tr h="49585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2965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Электроснабжение железных дорог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222</a:t>
                      </a:r>
                      <a:endParaRPr lang="ru-RU" sz="2400" b="1" dirty="0"/>
                    </a:p>
                  </a:txBody>
                  <a:tcPr/>
                </a:tc>
              </a:tr>
              <a:tr h="620151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Автоматика, телемеханика и связь на</a:t>
                      </a:r>
                      <a:r>
                        <a:rPr kumimoji="0" lang="ru-RU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железнодорожном транспорте</a:t>
                      </a:r>
                      <a:r>
                        <a:rPr kumimoji="0" lang="ru-RU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(автоматика и</a:t>
                      </a:r>
                      <a:r>
                        <a:rPr kumimoji="0" lang="ru-RU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телемеханика)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207</a:t>
                      </a:r>
                      <a:endParaRPr lang="ru-RU" sz="2400" b="1" dirty="0"/>
                    </a:p>
                  </a:txBody>
                  <a:tcPr/>
                </a:tc>
              </a:tr>
              <a:tr h="885930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Автоматика, телемеханика и связь на железнодорожном транспорте </a:t>
                      </a:r>
                    </a:p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(системы передачи и распределения информации)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/>
                        <a:t>245</a:t>
                      </a:r>
                    </a:p>
                    <a:p>
                      <a:pPr algn="ctr"/>
                      <a:endParaRPr lang="ru-RU" sz="2400" b="1" dirty="0"/>
                    </a:p>
                  </a:txBody>
                  <a:tcPr/>
                </a:tc>
              </a:tr>
              <a:tr h="885930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Автоматика, телемеханика и связь на железнодорожном транспорте (микропроцессорные информационно-управляющие</a:t>
                      </a:r>
                      <a:r>
                        <a:rPr kumimoji="0" lang="ru-RU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системы)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252</a:t>
                      </a:r>
                      <a:endParaRPr lang="ru-RU" sz="2400" b="1" dirty="0"/>
                    </a:p>
                  </a:txBody>
                  <a:tcPr/>
                </a:tc>
              </a:tr>
              <a:tr h="620151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Строительство железных дорог, путь и путевое хозяйство </a:t>
                      </a:r>
                    </a:p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(строительство железных дорог и путевое хозяйство)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195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187</a:t>
                      </a:r>
                      <a:endParaRPr lang="ru-RU" sz="2400" b="1" dirty="0"/>
                    </a:p>
                  </a:txBody>
                  <a:tcPr/>
                </a:tc>
              </a:tr>
              <a:tr h="442965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Автомобильные дороги (строительство дорог и аэродромов)</a:t>
                      </a:r>
                      <a:endParaRPr kumimoji="0" lang="ru-RU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226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191</a:t>
                      </a:r>
                      <a:endParaRPr lang="ru-RU" sz="2400" b="1" dirty="0"/>
                    </a:p>
                  </a:txBody>
                  <a:tcPr/>
                </a:tc>
              </a:tr>
              <a:tr h="694199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Водоснабжение, водоотведение и охрана водных ресурсов (системы водоснабжения и водоотведения)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219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186</a:t>
                      </a:r>
                      <a:endParaRPr lang="ru-RU" sz="2400" b="1" dirty="0"/>
                    </a:p>
                  </a:txBody>
                  <a:tcPr/>
                </a:tc>
              </a:tr>
              <a:tr h="885930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 перевозок и управление на автомобильном и городском транспорте (международные автомобильные перевозки)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259</a:t>
                      </a:r>
                      <a:endParaRPr lang="ru-RU" sz="2400" b="1" dirty="0"/>
                    </a:p>
                  </a:txBody>
                  <a:tcPr/>
                </a:tc>
              </a:tr>
              <a:tr h="694199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 дорожного движения (безопасность дорожного движения)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202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4143380"/>
            <a:ext cx="4829180" cy="2330572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Содержимое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358865526"/>
              </p:ext>
            </p:extLst>
          </p:nvPr>
        </p:nvGraphicFramePr>
        <p:xfrm>
          <a:off x="0" y="1"/>
          <a:ext cx="9144000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337"/>
                <a:gridCol w="983816"/>
                <a:gridCol w="819847"/>
              </a:tblGrid>
              <a:tr h="43755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70912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 перевозок и управление на железнодорожном транспорте (управление движением)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257</a:t>
                      </a:r>
                      <a:endParaRPr lang="ru-RU" sz="2400" b="1" dirty="0"/>
                    </a:p>
                  </a:txBody>
                  <a:tcPr/>
                </a:tc>
              </a:tr>
              <a:tr h="372061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Архитектура (архитектура жилых и общественных зданий)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146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296</a:t>
                      </a:r>
                      <a:endParaRPr lang="ru-RU" sz="2400" b="1" dirty="0"/>
                    </a:p>
                  </a:txBody>
                  <a:tcPr/>
                </a:tc>
              </a:tr>
              <a:tr h="670912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Промышленное и гражданское строительство (технология и организация строительного производства)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227</a:t>
                      </a:r>
                      <a:endParaRPr lang="ru-RU" sz="2400" b="1" dirty="0"/>
                    </a:p>
                  </a:txBody>
                  <a:tcPr/>
                </a:tc>
              </a:tr>
              <a:tr h="437551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Управление подразделениями транспортных войск 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(восстановление и строительство железнодорожного</a:t>
                      </a:r>
                      <a:r>
                        <a:rPr kumimoji="0" lang="ru-RU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пути)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159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218</a:t>
                      </a:r>
                      <a:endParaRPr lang="ru-RU" sz="2400" b="1" dirty="0"/>
                    </a:p>
                  </a:txBody>
                  <a:tcPr/>
                </a:tc>
              </a:tr>
              <a:tr h="437551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Управление подразделениями транспортных войск 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(восстановление и строительство искусственных сооружений)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176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230</a:t>
                      </a:r>
                      <a:endParaRPr lang="ru-RU" sz="2400" b="1" dirty="0"/>
                    </a:p>
                  </a:txBody>
                  <a:tcPr/>
                </a:tc>
              </a:tr>
              <a:tr h="437551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Управление подразделениями транспортных войск 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(восстановление и строительство транспортных коммуникаций)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192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221</a:t>
                      </a:r>
                      <a:endParaRPr lang="ru-RU" sz="2400" b="1" dirty="0"/>
                    </a:p>
                  </a:txBody>
                  <a:tcPr/>
                </a:tc>
              </a:tr>
              <a:tr h="587904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Управление подразделениями транспортных войск </a:t>
                      </a:r>
                    </a:p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(техническая эксплуатация машин и оборудования)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237</a:t>
                      </a:r>
                      <a:endParaRPr lang="ru-RU" sz="2400" b="1" dirty="0"/>
                    </a:p>
                  </a:txBody>
                  <a:tcPr/>
                </a:tc>
              </a:tr>
              <a:tr h="587904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Управление подразделениями транспортных войск (организация перевозок и управление)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281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273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Сайт знакомств -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0"/>
            <a:ext cx="2877826" cy="198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6840760" cy="144016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Arial Black" pitchFamily="34" charset="0"/>
              </a:rPr>
              <a:t>Учреждение образования </a:t>
            </a:r>
            <a:br>
              <a:rPr lang="ru-RU" sz="2400" b="1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ru-RU" sz="2400" b="1" dirty="0" smtClean="0">
                <a:solidFill>
                  <a:srgbClr val="FF0000"/>
                </a:solidFill>
                <a:latin typeface="Arial Black" pitchFamily="34" charset="0"/>
              </a:rPr>
              <a:t>"Гомельский государственный профессиональный лицей строителей"</a:t>
            </a:r>
            <a:endParaRPr lang="ru-RU" sz="2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39552" y="1700808"/>
            <a:ext cx="7848872" cy="4608512"/>
          </a:xfrm>
        </p:spPr>
        <p:txBody>
          <a:bodyPr>
            <a:normAutofit/>
          </a:bodyPr>
          <a:lstStyle/>
          <a:p>
            <a:pPr algn="ctr"/>
            <a:endParaRPr lang="ru-RU" sz="2800" b="1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5681539"/>
              </p:ext>
            </p:extLst>
          </p:nvPr>
        </p:nvGraphicFramePr>
        <p:xfrm>
          <a:off x="214282" y="1500175"/>
          <a:ext cx="8572561" cy="5038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251"/>
                <a:gridCol w="2324761"/>
                <a:gridCol w="1162381"/>
                <a:gridCol w="1017084"/>
                <a:gridCol w="1017084"/>
              </a:tblGrid>
              <a:tr h="785767">
                <a:tc>
                  <a:txBody>
                    <a:bodyPr/>
                    <a:lstStyle/>
                    <a:p>
                      <a:r>
                        <a:rPr lang="ru-RU" dirty="0" smtClean="0"/>
                        <a:t>Специальность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Квалификация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2018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2020</a:t>
                      </a:r>
                    </a:p>
                  </a:txBody>
                  <a:tcPr/>
                </a:tc>
              </a:tr>
              <a:tr h="941643">
                <a:tc>
                  <a:txBody>
                    <a:bodyPr/>
                    <a:lstStyle/>
                    <a:p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"Производство строительно-монтажных и ремонтных работ" "Эксплуатация и ремонт автомобилей" 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Каменщик; Бетонщик; Водитель автомобилей кат. С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4,8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4,8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4,0</a:t>
                      </a:r>
                      <a:endParaRPr lang="ru-RU" sz="2800" b="1" dirty="0"/>
                    </a:p>
                  </a:txBody>
                  <a:tcPr/>
                </a:tc>
              </a:tr>
              <a:tr h="1017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"Технология сварочных работ" "Столярные, паркетные и стекольные работы«</a:t>
                      </a: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6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Электрогазосварщик</a:t>
                      </a:r>
                      <a:r>
                        <a:rPr kumimoji="0" lang="ru-RU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Плотник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2,1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4,3</a:t>
                      </a:r>
                      <a:endParaRPr lang="ru-RU" sz="800" b="1" dirty="0" smtClean="0"/>
                    </a:p>
                    <a:p>
                      <a:pPr algn="ctr"/>
                      <a:r>
                        <a:rPr lang="ru-RU" sz="1000" b="1" dirty="0" smtClean="0"/>
                        <a:t>С учетом экзамена</a:t>
                      </a:r>
                      <a:endParaRPr lang="ru-RU" sz="3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3,5</a:t>
                      </a:r>
                    </a:p>
                  </a:txBody>
                  <a:tcPr/>
                </a:tc>
              </a:tr>
              <a:tr h="1052340">
                <a:tc>
                  <a:txBody>
                    <a:bodyPr/>
                    <a:lstStyle/>
                    <a:p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"Производство строительно-монтажных и ремонтных работ" "Технология сварочных работ"  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Каменщик; Электросварщик ручной сварки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3,9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3,5</a:t>
                      </a:r>
                      <a:endParaRPr lang="ru-RU" sz="2800" b="1" dirty="0"/>
                    </a:p>
                  </a:txBody>
                  <a:tcPr/>
                </a:tc>
              </a:tr>
              <a:tr h="1052340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"Отделочные строительные работы« (юноши и девушки)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Маляр; Штукатур Облицовщик-плиточник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4,1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4,2</a:t>
                      </a:r>
                      <a:endParaRPr lang="ru-RU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4,2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6047656" y="0"/>
            <a:ext cx="3096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Адрес:</a:t>
            </a:r>
            <a:r>
              <a:rPr lang="ru-RU" sz="1400" dirty="0" smtClean="0"/>
              <a:t> г. Гомель, </a:t>
            </a:r>
            <a:r>
              <a:rPr lang="ru-RU" sz="1400" dirty="0" err="1" smtClean="0"/>
              <a:t>Малайчука</a:t>
            </a:r>
            <a:r>
              <a:rPr lang="ru-RU" sz="1400" dirty="0" smtClean="0"/>
              <a:t>, 10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0034" y="6275705"/>
            <a:ext cx="79296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2400" b="1" u="sng" dirty="0" smtClean="0"/>
              <a:t>После 11 класса набор не осуществляется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1604" y="274638"/>
            <a:ext cx="735811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университет им. Ф. Скорины"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b="1" dirty="0" smtClean="0"/>
              <a:t>Факультеты:</a:t>
            </a:r>
          </a:p>
          <a:p>
            <a:pPr>
              <a:buNone/>
            </a:pPr>
            <a:r>
              <a:rPr lang="ru-RU" dirty="0" smtClean="0"/>
              <a:t>   Биологический факультет</a:t>
            </a:r>
            <a:br>
              <a:rPr lang="ru-RU" dirty="0" smtClean="0"/>
            </a:br>
            <a:r>
              <a:rPr lang="ru-RU" dirty="0" smtClean="0"/>
              <a:t>Геолого-географический факультет</a:t>
            </a:r>
            <a:br>
              <a:rPr lang="ru-RU" dirty="0" smtClean="0"/>
            </a:br>
            <a:r>
              <a:rPr lang="ru-RU" dirty="0" smtClean="0"/>
              <a:t>Заочный факультет</a:t>
            </a:r>
            <a:br>
              <a:rPr lang="ru-RU" dirty="0" smtClean="0"/>
            </a:br>
            <a:r>
              <a:rPr lang="ru-RU" dirty="0" smtClean="0"/>
              <a:t>Исторический факультет</a:t>
            </a:r>
            <a:br>
              <a:rPr lang="ru-RU" dirty="0" smtClean="0"/>
            </a:br>
            <a:r>
              <a:rPr lang="ru-RU" dirty="0" smtClean="0"/>
              <a:t>Математический факультет</a:t>
            </a:r>
            <a:br>
              <a:rPr lang="ru-RU" dirty="0" smtClean="0"/>
            </a:br>
            <a:r>
              <a:rPr lang="ru-RU" dirty="0" smtClean="0"/>
              <a:t>Факультет иностранных языков</a:t>
            </a:r>
            <a:br>
              <a:rPr lang="ru-RU" dirty="0" smtClean="0"/>
            </a:br>
            <a:r>
              <a:rPr lang="ru-RU" dirty="0" smtClean="0"/>
              <a:t>Факультет психологии и педагогики</a:t>
            </a:r>
            <a:br>
              <a:rPr lang="ru-RU" dirty="0" smtClean="0"/>
            </a:br>
            <a:r>
              <a:rPr lang="ru-RU" dirty="0" smtClean="0"/>
              <a:t>Факультет физической культуры</a:t>
            </a:r>
            <a:br>
              <a:rPr lang="ru-RU" dirty="0" smtClean="0"/>
            </a:br>
            <a:r>
              <a:rPr lang="ru-RU" dirty="0" smtClean="0"/>
              <a:t>Физический факультет</a:t>
            </a:r>
            <a:br>
              <a:rPr lang="ru-RU" dirty="0" smtClean="0"/>
            </a:br>
            <a:r>
              <a:rPr lang="ru-RU" dirty="0" smtClean="0"/>
              <a:t>Филологический факультет</a:t>
            </a:r>
            <a:br>
              <a:rPr lang="ru-RU" dirty="0" smtClean="0"/>
            </a:br>
            <a:r>
              <a:rPr lang="ru-RU" dirty="0" smtClean="0"/>
              <a:t>Экономический факультет</a:t>
            </a:r>
            <a:br>
              <a:rPr lang="ru-RU" dirty="0" smtClean="0"/>
            </a:br>
            <a:r>
              <a:rPr lang="ru-RU" dirty="0" smtClean="0"/>
              <a:t>Юридический факультет</a:t>
            </a:r>
          </a:p>
          <a:p>
            <a:endParaRPr lang="ru-RU" dirty="0"/>
          </a:p>
        </p:txBody>
      </p:sp>
      <p:pic>
        <p:nvPicPr>
          <p:cNvPr id="1026" name="Picture 2" descr="http://kudapostupat.by/images/zthumb/zav_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9050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sz="quarter" idx="1"/>
          </p:nvPr>
        </p:nvSpPr>
        <p:spPr>
          <a:xfrm>
            <a:off x="457200" y="4214818"/>
            <a:ext cx="4900618" cy="2259134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6" name="Содержимое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928524827"/>
              </p:ext>
            </p:extLst>
          </p:nvPr>
        </p:nvGraphicFramePr>
        <p:xfrm>
          <a:off x="160892" y="0"/>
          <a:ext cx="8983108" cy="664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5527"/>
                <a:gridCol w="1360077"/>
                <a:gridCol w="987504"/>
              </a:tblGrid>
              <a:tr h="52066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Информатика и технологии программирования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298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Математика (научно-педагогическая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232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236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384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Прикладная математика (научно-педагогическая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256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261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38475">
                <a:tc>
                  <a:txBody>
                    <a:bodyPr/>
                    <a:lstStyle/>
                    <a:p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Прикладная </a:t>
                      </a:r>
                      <a:r>
                        <a:rPr lang="ru-RU" sz="2200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информатика </a:t>
                      </a:r>
                      <a:r>
                        <a:rPr lang="ru-RU" sz="1600" dirty="0" smtClean="0"/>
                        <a:t>(программное обеспечение компьютерных</a:t>
                      </a:r>
                      <a:r>
                        <a:rPr lang="ru-RU" sz="1600" baseline="0" dirty="0" smtClean="0"/>
                        <a:t> </a:t>
                      </a:r>
                      <a:r>
                        <a:rPr lang="ru-RU" sz="1600" dirty="0" smtClean="0"/>
                        <a:t>систем)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283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384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Программное обеспечение информационных технологий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322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318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306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Экономическая кибернетика (математические методы и компьютерное моделирование в экономике)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258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258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23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Автоматизированные системы обработки информации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307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290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Компьютерная физика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278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268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Программируемые мобильные системы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293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281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Физика (научно-педагогическая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220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197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Физика (производственная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243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229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9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spc="0" baseline="0" dirty="0">
                          <a:latin typeface="Times New Roman"/>
                          <a:ea typeface="Times New Roman"/>
                          <a:cs typeface="Times New Roman"/>
                        </a:rPr>
                        <a:t>Физическая электроника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spc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244</a:t>
                      </a:r>
                      <a:endParaRPr lang="ru-RU" sz="2200" b="1" spc="0" baseline="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247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1"/>
          </p:nvPr>
        </p:nvSpPr>
        <p:spPr>
          <a:xfrm>
            <a:off x="457200" y="3500438"/>
            <a:ext cx="5472122" cy="2973514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6" name="Содержимое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138706411"/>
              </p:ext>
            </p:extLst>
          </p:nvPr>
        </p:nvGraphicFramePr>
        <p:xfrm>
          <a:off x="251520" y="-2"/>
          <a:ext cx="8749636" cy="6643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784"/>
                <a:gridCol w="1004426"/>
                <a:gridCol w="1004426"/>
              </a:tblGrid>
              <a:tr h="47134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Электронные системы безопасности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266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263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Биология (научно-педагогическая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287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268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Лесное хозяйство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230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239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География (научно-педагогическая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218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175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Геоэкология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250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196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715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Геология и разведка месторождений полезных ископаемых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262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228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ru-RU" sz="2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Бизнес-администрирование</a:t>
                      </a:r>
                      <a:endParaRPr lang="ru-RU" sz="22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357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330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 smtClean="0">
                          <a:latin typeface="Times New Roman"/>
                          <a:ea typeface="Times New Roman"/>
                          <a:cs typeface="Times New Roman"/>
                        </a:rPr>
                        <a:t>Экономическа</a:t>
                      </a:r>
                      <a:r>
                        <a:rPr lang="ru-RU" sz="220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я информатика</a:t>
                      </a:r>
                      <a:endParaRPr lang="ru-RU" sz="2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328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334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Финансы и кредит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325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301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Экономика и управление на предприятии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333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313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57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>
                          <a:latin typeface="Times New Roman"/>
                          <a:ea typeface="Times New Roman"/>
                          <a:cs typeface="Times New Roman"/>
                        </a:rPr>
                        <a:t>История (отечественная и всеобщая)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297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298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715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Музейное дело и охрана историко-культурного наследия (история и </a:t>
                      </a:r>
                      <a:r>
                        <a:rPr lang="ru-RU" sz="2200" dirty="0" err="1">
                          <a:latin typeface="Times New Roman"/>
                          <a:ea typeface="Times New Roman"/>
                          <a:cs typeface="Times New Roman"/>
                        </a:rPr>
                        <a:t>музеология</a:t>
                      </a: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265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265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71546"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Лингвистическое обеспечение межкультурных коммуникаций</a:t>
                      </a:r>
                      <a:r>
                        <a:rPr lang="ru-RU" sz="20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(международный туризм)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325</a:t>
                      </a:r>
                      <a:endParaRPr lang="ru-RU" sz="22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Содержимое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336644049"/>
              </p:ext>
            </p:extLst>
          </p:nvPr>
        </p:nvGraphicFramePr>
        <p:xfrm>
          <a:off x="142844" y="-5"/>
          <a:ext cx="8858312" cy="6858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7456"/>
                <a:gridCol w="1205428"/>
                <a:gridCol w="1205428"/>
              </a:tblGrid>
              <a:tr h="45924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3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Психология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288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287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Социальная педагогика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255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234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Социальная работа (социально-психологическая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262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227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Правоведение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332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337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Иностранные языки (английский, немецкий), (английский, французский)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310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316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Иностранные языки (немецкий, английский)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299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305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Белорусская филология (литературно-редакционная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180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218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Русская филология (литературно-редакционная деятельность)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248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284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 smtClean="0">
                          <a:latin typeface="Times New Roman" pitchFamily="18" charset="0"/>
                          <a:cs typeface="Times New Roman" pitchFamily="18" charset="0"/>
                        </a:rPr>
                        <a:t>Русский язык и литература. Ин. язык (английский)</a:t>
                      </a:r>
                      <a:endParaRPr lang="ru-RU" sz="22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257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200" dirty="0">
                          <a:latin typeface="Times New Roman"/>
                          <a:ea typeface="Times New Roman"/>
                          <a:cs typeface="Times New Roman"/>
                        </a:rPr>
                        <a:t>Физическая культура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274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244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ru-RU" sz="2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Спортивно-педагогическая деятельность (тренерская работа по лёгкой атлетике)</a:t>
                      </a:r>
                      <a:endParaRPr lang="ru-RU" sz="22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242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240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73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ru-RU" sz="2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Спортивно-педагогическая деятельность (тренерская работа по гимнастике)</a:t>
                      </a:r>
                      <a:endParaRPr lang="ru-RU" sz="22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284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67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2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Спортивно-педагогическая деятельность (дзюдо)</a:t>
                      </a:r>
                      <a:endParaRPr lang="ru-RU" sz="2200" dirty="0" smtClean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ru-RU" sz="22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198</a:t>
                      </a:r>
                      <a:endParaRPr lang="ru-RU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kudapostupat.by/images/zthumb/zav_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4941168"/>
            <a:ext cx="2290576" cy="17179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"Гомельский государственный медицинский университет"</a:t>
            </a:r>
            <a:br>
              <a:rPr lang="ru-RU" b="1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474118116"/>
              </p:ext>
            </p:extLst>
          </p:nvPr>
        </p:nvGraphicFramePr>
        <p:xfrm>
          <a:off x="214283" y="1246826"/>
          <a:ext cx="878687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396"/>
                <a:gridCol w="1059999"/>
                <a:gridCol w="1920271"/>
                <a:gridCol w="1897972"/>
                <a:gridCol w="1968235"/>
              </a:tblGrid>
              <a:tr h="681976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Срок 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</a:rPr>
                        <a:t>обучения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(бюджет/платное)</a:t>
                      </a: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2019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(бюджет/платное)</a:t>
                      </a: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2020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</a:rPr>
                        <a:t>(бюджет/платное)</a:t>
                      </a: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94702"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Лечебный</a:t>
                      </a:r>
                      <a:r>
                        <a:rPr lang="ru-RU" sz="2000" b="1" baseline="0" dirty="0" smtClean="0"/>
                        <a:t> факультет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6 лет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311</a:t>
                      </a:r>
                      <a:r>
                        <a:rPr lang="ru-RU" sz="2400" b="1" dirty="0" smtClean="0"/>
                        <a:t>/262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325/291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319/282</a:t>
                      </a:r>
                      <a:endParaRPr lang="ru-RU" sz="2400" b="1" dirty="0"/>
                    </a:p>
                  </a:txBody>
                  <a:tcPr/>
                </a:tc>
              </a:tr>
              <a:tr h="989405">
                <a:tc>
                  <a:txBody>
                    <a:bodyPr/>
                    <a:lstStyle/>
                    <a:p>
                      <a:r>
                        <a:rPr kumimoji="0" lang="ru-RU" sz="20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Медико-диагностический</a:t>
                      </a:r>
                      <a:r>
                        <a:rPr kumimoji="0" lang="ru-RU" sz="20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факультет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5 лет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307/ 257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321/283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317/276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6678260" y="785794"/>
            <a:ext cx="246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г. Гомель, </a:t>
            </a:r>
            <a:r>
              <a:rPr lang="ru-RU" b="1" dirty="0" err="1" smtClean="0"/>
              <a:t>Ланге</a:t>
            </a:r>
            <a:r>
              <a:rPr lang="ru-RU" b="1" dirty="0" smtClean="0"/>
              <a:t>, 5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1472" y="4357694"/>
            <a:ext cx="8215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ЦТ: русский/белорусский язык, химия, биология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kudapostupat.by/images/zthumb/zav_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52"/>
            <a:ext cx="1905000" cy="142875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4480" y="274638"/>
            <a:ext cx="742952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700" b="1" dirty="0" smtClean="0">
                <a:solidFill>
                  <a:srgbClr val="FF0000"/>
                </a:solidFill>
              </a:rPr>
              <a:t>УО "Гомельский государственный технический университет им. П.О. Сухого"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r>
              <a:rPr lang="ru-RU" b="1" dirty="0" smtClean="0"/>
              <a:t>Факультеты:</a:t>
            </a:r>
          </a:p>
          <a:p>
            <a:pPr>
              <a:buNone/>
            </a:pPr>
            <a:r>
              <a:rPr lang="ru-RU" dirty="0" smtClean="0"/>
              <a:t>   Гуманитарно-экономический факультет</a:t>
            </a:r>
            <a:br>
              <a:rPr lang="ru-RU" dirty="0" smtClean="0"/>
            </a:br>
            <a:r>
              <a:rPr lang="ru-RU" dirty="0" smtClean="0"/>
              <a:t>Заочный факультет</a:t>
            </a:r>
            <a:br>
              <a:rPr lang="ru-RU" dirty="0" smtClean="0"/>
            </a:br>
            <a:r>
              <a:rPr lang="ru-RU" dirty="0" smtClean="0"/>
              <a:t>Машиностроительный факультет</a:t>
            </a:r>
            <a:br>
              <a:rPr lang="ru-RU" dirty="0" smtClean="0"/>
            </a:br>
            <a:r>
              <a:rPr lang="ru-RU" dirty="0" smtClean="0"/>
              <a:t>Механико-технологический факультет</a:t>
            </a:r>
            <a:br>
              <a:rPr lang="ru-RU" dirty="0" smtClean="0"/>
            </a:br>
            <a:r>
              <a:rPr lang="ru-RU" dirty="0" smtClean="0"/>
              <a:t>Факультет автоматизированных и информационных систем</a:t>
            </a:r>
            <a:br>
              <a:rPr lang="ru-RU" dirty="0" smtClean="0"/>
            </a:br>
            <a:r>
              <a:rPr lang="ru-RU" dirty="0" smtClean="0"/>
              <a:t>Энергетический факультет</a:t>
            </a: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86314" y="6215082"/>
            <a:ext cx="3199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/>
              <a:t>г. Гомель, Октября, 48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833329051"/>
              </p:ext>
            </p:extLst>
          </p:nvPr>
        </p:nvGraphicFramePr>
        <p:xfrm>
          <a:off x="0" y="-152400"/>
          <a:ext cx="9144000" cy="70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68"/>
                <a:gridCol w="1071570"/>
                <a:gridCol w="928662"/>
              </a:tblGrid>
              <a:tr h="43390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</a:tr>
              <a:tr h="338118">
                <a:tc>
                  <a:txBody>
                    <a:bodyPr/>
                    <a:lstStyle/>
                    <a:p>
                      <a:pPr algn="just">
                        <a:buFont typeface="Wingdings" pitchFamily="2" charset="2"/>
                        <a:buNone/>
                      </a:pPr>
                      <a:r>
                        <a:rPr lang="ru-RU" sz="1900" dirty="0" smtClean="0"/>
                        <a:t>Технология машиностроения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216</a:t>
                      </a:r>
                      <a:endParaRPr lang="ru-RU" sz="2400" b="1" dirty="0"/>
                    </a:p>
                  </a:txBody>
                  <a:tcPr/>
                </a:tc>
              </a:tr>
              <a:tr h="636396">
                <a:tc>
                  <a:txBody>
                    <a:bodyPr/>
                    <a:lstStyle/>
                    <a:p>
                      <a:r>
                        <a:rPr kumimoji="0" lang="ru-RU" sz="19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Гидропневмосистемы</a:t>
                      </a:r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мобильных и </a:t>
                      </a:r>
                    </a:p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технологических машин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189</a:t>
                      </a:r>
                      <a:endParaRPr lang="ru-RU" sz="2400" b="1" dirty="0"/>
                    </a:p>
                  </a:txBody>
                  <a:tcPr/>
                </a:tc>
              </a:tr>
              <a:tr h="636396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Разработка и эксплуатация нефтяных </a:t>
                      </a:r>
                    </a:p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 газовых месторождений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290</a:t>
                      </a:r>
                      <a:endParaRPr lang="ru-RU" sz="2400" b="1" dirty="0"/>
                    </a:p>
                  </a:txBody>
                  <a:tcPr/>
                </a:tc>
              </a:tr>
              <a:tr h="636396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Автоматизация технологических процессов и производств (по направлениям)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183</a:t>
                      </a:r>
                      <a:endParaRPr lang="ru-RU" sz="2400" b="1" dirty="0"/>
                    </a:p>
                  </a:txBody>
                  <a:tcPr/>
                </a:tc>
              </a:tr>
              <a:tr h="433907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Промышленные роботы и робототехнические комплексы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-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214</a:t>
                      </a:r>
                      <a:endParaRPr lang="ru-RU" sz="2400" b="1" dirty="0"/>
                    </a:p>
                  </a:txBody>
                  <a:tcPr/>
                </a:tc>
              </a:tr>
              <a:tr h="433907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Машины и технология обработки материалов давлением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189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171</a:t>
                      </a:r>
                      <a:endParaRPr lang="ru-RU" sz="2400" b="1" dirty="0"/>
                    </a:p>
                  </a:txBody>
                  <a:tcPr/>
                </a:tc>
              </a:tr>
              <a:tr h="433907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Металлургическое производство и </a:t>
                      </a:r>
                      <a:r>
                        <a:rPr kumimoji="0" lang="ru-RU" sz="19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материалообработка</a:t>
                      </a:r>
                      <a:endParaRPr kumimoji="0" lang="ru-RU" sz="1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181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163</a:t>
                      </a:r>
                      <a:endParaRPr lang="ru-RU" sz="2400" b="1" dirty="0"/>
                    </a:p>
                  </a:txBody>
                  <a:tcPr/>
                </a:tc>
              </a:tr>
              <a:tr h="636396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Конструирование и производство изделий из композиционных материалов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-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201</a:t>
                      </a:r>
                      <a:endParaRPr lang="ru-RU" sz="2400" b="1" dirty="0"/>
                    </a:p>
                  </a:txBody>
                  <a:tcPr/>
                </a:tc>
              </a:tr>
              <a:tr h="636396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Проектирование и производство сельскохозяйственной техники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198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155</a:t>
                      </a:r>
                      <a:endParaRPr lang="ru-RU" sz="2400" b="1" dirty="0"/>
                    </a:p>
                  </a:txBody>
                  <a:tcPr/>
                </a:tc>
              </a:tr>
              <a:tr h="433907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Электроснабжение (по отраслям)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234</a:t>
                      </a:r>
                      <a:endParaRPr lang="ru-RU" sz="2400" b="1" dirty="0"/>
                    </a:p>
                  </a:txBody>
                  <a:tcPr/>
                </a:tc>
              </a:tr>
              <a:tr h="433907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Производство изделий на основе трехмерных технологий </a:t>
                      </a:r>
                      <a:endParaRPr kumimoji="0" lang="ru-RU" sz="1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229</a:t>
                      </a:r>
                      <a:endParaRPr lang="ru-RU" sz="2400" b="1" dirty="0"/>
                    </a:p>
                  </a:txBody>
                  <a:tcPr/>
                </a:tc>
              </a:tr>
              <a:tr h="433907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Маркетинг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299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311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3780058170"/>
              </p:ext>
            </p:extLst>
          </p:nvPr>
        </p:nvGraphicFramePr>
        <p:xfrm>
          <a:off x="0" y="-1"/>
          <a:ext cx="9144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206"/>
                <a:gridCol w="1000132"/>
                <a:gridCol w="928662"/>
              </a:tblGrid>
              <a:tr h="47788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7880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Электроэнергетические системы и сети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283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270</a:t>
                      </a:r>
                      <a:endParaRPr lang="ru-RU" sz="2400" b="1" dirty="0"/>
                    </a:p>
                  </a:txBody>
                  <a:tcPr/>
                </a:tc>
              </a:tr>
              <a:tr h="477880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Автоматизированные электроприводы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-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178</a:t>
                      </a:r>
                      <a:endParaRPr lang="ru-RU" sz="2400" b="1" dirty="0"/>
                    </a:p>
                  </a:txBody>
                  <a:tcPr/>
                </a:tc>
              </a:tr>
              <a:tr h="702568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Техническая эксплуатация </a:t>
                      </a:r>
                    </a:p>
                    <a:p>
                      <a:r>
                        <a:rPr kumimoji="0" lang="ru-RU" sz="19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энергооборудования</a:t>
                      </a:r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организаций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205</a:t>
                      </a:r>
                      <a:endParaRPr lang="ru-RU" sz="2400" b="1" dirty="0"/>
                    </a:p>
                  </a:txBody>
                  <a:tcPr/>
                </a:tc>
              </a:tr>
              <a:tr h="477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dirty="0" smtClean="0"/>
                        <a:t>Промышленная теплоэнергетика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244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246</a:t>
                      </a:r>
                      <a:endParaRPr lang="ru-RU" sz="2400" b="1" dirty="0"/>
                    </a:p>
                  </a:txBody>
                  <a:tcPr/>
                </a:tc>
              </a:tr>
              <a:tr h="477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dirty="0" smtClean="0"/>
                        <a:t>Промышленная электроника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208</a:t>
                      </a:r>
                      <a:endParaRPr lang="ru-RU" sz="2400" b="1" dirty="0"/>
                    </a:p>
                  </a:txBody>
                  <a:tcPr/>
                </a:tc>
              </a:tr>
              <a:tr h="702568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Информационные системы и технологии (</a:t>
                      </a:r>
                      <a:r>
                        <a:rPr lang="ru-RU" sz="1900" dirty="0" smtClean="0"/>
                        <a:t>в проектировании и производстве)</a:t>
                      </a:r>
                      <a:endParaRPr kumimoji="0" lang="ru-RU" sz="1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300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295</a:t>
                      </a:r>
                      <a:endParaRPr lang="ru-RU" sz="2400" b="1" dirty="0"/>
                    </a:p>
                  </a:txBody>
                  <a:tcPr/>
                </a:tc>
              </a:tr>
              <a:tr h="477880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Информатика и технологии </a:t>
                      </a:r>
                      <a:r>
                        <a:rPr kumimoji="0" lang="ru-RU" sz="1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программирования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292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285</a:t>
                      </a:r>
                      <a:endParaRPr lang="ru-RU" sz="2400" b="1" dirty="0"/>
                    </a:p>
                  </a:txBody>
                  <a:tcPr/>
                </a:tc>
              </a:tr>
              <a:tr h="702568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Информационные системы и технологии (в игровой индустрии)</a:t>
                      </a:r>
                      <a:endParaRPr kumimoji="0" lang="ru-RU" sz="1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315</a:t>
                      </a:r>
                      <a:endParaRPr lang="ru-RU" sz="2400" b="1" dirty="0"/>
                    </a:p>
                  </a:txBody>
                  <a:tcPr/>
                </a:tc>
              </a:tr>
              <a:tr h="702568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Информационные технологии и управление в технических системах</a:t>
                      </a:r>
                      <a:endParaRPr kumimoji="0" lang="ru-RU" sz="1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285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261</a:t>
                      </a:r>
                      <a:endParaRPr lang="ru-RU" sz="2400" b="1" dirty="0"/>
                    </a:p>
                  </a:txBody>
                  <a:tcPr/>
                </a:tc>
              </a:tr>
              <a:tr h="477880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Экономика и управление на предприятии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310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310</a:t>
                      </a:r>
                      <a:endParaRPr lang="ru-RU" sz="2400" b="1" dirty="0"/>
                    </a:p>
                  </a:txBody>
                  <a:tcPr/>
                </a:tc>
              </a:tr>
              <a:tr h="702568">
                <a:tc>
                  <a:txBody>
                    <a:bodyPr/>
                    <a:lstStyle/>
                    <a:p>
                      <a:r>
                        <a:rPr kumimoji="0" lang="ru-RU" sz="1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Экономика и организация производства (по направлениям)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-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303</a:t>
                      </a:r>
                      <a:endParaRPr lang="ru-RU" sz="24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643966" cy="78581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УО "Белорусский торгово-экономический университет потребительской кооперации"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276671633"/>
              </p:ext>
            </p:extLst>
          </p:nvPr>
        </p:nvGraphicFramePr>
        <p:xfrm>
          <a:off x="248483" y="1785926"/>
          <a:ext cx="8752674" cy="4857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3007"/>
                <a:gridCol w="2809810"/>
                <a:gridCol w="1318160"/>
                <a:gridCol w="1171697"/>
              </a:tblGrid>
              <a:tr h="49569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6178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Логистика</a:t>
                      </a:r>
                      <a:endParaRPr lang="ru-RU" sz="24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ru-RU" dirty="0" smtClean="0"/>
                        <a:t>Русский/белорусский язык , математика и иностранный язык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132</a:t>
                      </a:r>
                      <a:endParaRPr lang="ru-RU" sz="2800" b="1" dirty="0"/>
                    </a:p>
                  </a:txBody>
                  <a:tcPr/>
                </a:tc>
              </a:tr>
              <a:tr h="56178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Мировая экономика</a:t>
                      </a:r>
                      <a:endParaRPr lang="ru-RU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151</a:t>
                      </a:r>
                      <a:endParaRPr lang="ru-RU" sz="2800" b="1" dirty="0"/>
                    </a:p>
                  </a:txBody>
                  <a:tcPr/>
                </a:tc>
              </a:tr>
              <a:tr h="892246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Информационные системы и технологии</a:t>
                      </a:r>
                      <a:endParaRPr lang="ru-RU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140</a:t>
                      </a:r>
                      <a:endParaRPr lang="ru-RU" sz="2800" b="1" dirty="0"/>
                    </a:p>
                  </a:txBody>
                  <a:tcPr/>
                </a:tc>
              </a:tr>
              <a:tr h="892246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Экономика электронного бизнеса</a:t>
                      </a:r>
                      <a:endParaRPr lang="ru-RU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152</a:t>
                      </a:r>
                      <a:endParaRPr lang="ru-RU" sz="2800" b="1" dirty="0"/>
                    </a:p>
                  </a:txBody>
                  <a:tcPr/>
                </a:tc>
              </a:tr>
              <a:tr h="561785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Маркетинг</a:t>
                      </a:r>
                      <a:endParaRPr lang="ru-RU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136</a:t>
                      </a:r>
                      <a:endParaRPr lang="ru-RU" sz="2800" b="1" dirty="0"/>
                    </a:p>
                  </a:txBody>
                  <a:tcPr/>
                </a:tc>
              </a:tr>
              <a:tr h="892246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Экономическое право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/>
                        <a:t>Русский/белорусский язык, обществоведение, иностранный язык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206</a:t>
                      </a:r>
                      <a:endParaRPr lang="ru-RU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71132" y="1072279"/>
            <a:ext cx="874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/>
              <a:t>!!! Обучение осуществляется только на платной основе или на условиях целевой подготовки​</a:t>
            </a:r>
            <a:endParaRPr lang="ru-RU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udapostupat.by/images/zthumb/zav_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30" y="0"/>
            <a:ext cx="2952770" cy="2214578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29642" cy="1143000"/>
          </a:xfrm>
        </p:spPr>
        <p:txBody>
          <a:bodyPr>
            <a:normAutofit fontScale="90000"/>
          </a:bodyPr>
          <a:lstStyle/>
          <a:p>
            <a:r>
              <a:rPr lang="ru-RU" sz="3100" b="1" dirty="0" smtClean="0">
                <a:solidFill>
                  <a:srgbClr val="FF0000"/>
                </a:solidFill>
              </a:rPr>
              <a:t>УО ФПБ «Международный университет «МИТСО». Гомельский филиал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47664" y="2924944"/>
            <a:ext cx="6377136" cy="3549008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Содержимое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11121607"/>
              </p:ext>
            </p:extLst>
          </p:nvPr>
        </p:nvGraphicFramePr>
        <p:xfrm>
          <a:off x="357158" y="1928802"/>
          <a:ext cx="839130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344"/>
                <a:gridCol w="893624"/>
                <a:gridCol w="893624"/>
                <a:gridCol w="3348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Логистика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154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132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Русский/белорусский язык , математика и иностранный язык</a:t>
                      </a:r>
                      <a:endParaRPr lang="ru-RU" dirty="0"/>
                    </a:p>
                  </a:txBody>
                  <a:tcPr/>
                </a:tc>
              </a:tr>
              <a:tr h="9858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Правоведение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1" dirty="0" smtClean="0"/>
                        <a:t>хозяйственное право, </a:t>
                      </a:r>
                      <a:r>
                        <a:rPr lang="ru-RU" sz="1600" i="1" dirty="0" err="1" smtClean="0"/>
                        <a:t>судебно-прокурорско-следственная</a:t>
                      </a:r>
                      <a:r>
                        <a:rPr lang="ru-RU" sz="1600" i="1" dirty="0" smtClean="0"/>
                        <a:t> деятельность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Русский/белорусский язык, иностранный язык, обществоведение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i="0" dirty="0" smtClean="0"/>
                        <a:t>Лингвистическое обеспечение межкультурных</a:t>
                      </a:r>
                      <a:r>
                        <a:rPr lang="ru-RU" sz="2000" i="0" baseline="0" dirty="0" smtClean="0"/>
                        <a:t> коммуникаций</a:t>
                      </a:r>
                      <a:endParaRPr lang="ru-RU" sz="20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220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202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Русский/белорусский язык, иностранный язык, история</a:t>
                      </a:r>
                      <a:r>
                        <a:rPr lang="ru-RU" baseline="0" dirty="0" smtClean="0"/>
                        <a:t> Беларуси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428596" y="1071546"/>
            <a:ext cx="318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г. Гомель, Октября, 46-а 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929330"/>
            <a:ext cx="874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/>
              <a:t>!!! Обучение осуществляется только на платной основе или на условиях целевой подготовки​</a:t>
            </a:r>
            <a:endParaRPr lang="ru-RU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643998" cy="1071546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FF0000"/>
                </a:solidFill>
              </a:rPr>
              <a:t>УО </a:t>
            </a:r>
            <a:r>
              <a:rPr lang="ru-RU" sz="2400" b="1" dirty="0" smtClean="0">
                <a:solidFill>
                  <a:srgbClr val="FF0000"/>
                </a:solidFill>
                <a:hlinkClick r:id="rId2"/>
              </a:rPr>
              <a:t>"Гомельский государственный профессиональный многопрофильный лицей"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357430"/>
            <a:ext cx="7931224" cy="2500330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ru-RU" sz="2000" b="1" dirty="0" smtClean="0"/>
          </a:p>
          <a:p>
            <a:pPr algn="ctr">
              <a:buNone/>
            </a:pPr>
            <a:r>
              <a:rPr lang="ru-RU" sz="2000" b="1" dirty="0" smtClean="0"/>
              <a:t> 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46438973"/>
              </p:ext>
            </p:extLst>
          </p:nvPr>
        </p:nvGraphicFramePr>
        <p:xfrm>
          <a:off x="0" y="1500175"/>
          <a:ext cx="8929717" cy="2042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316"/>
                <a:gridCol w="1041801"/>
                <a:gridCol w="1116214"/>
                <a:gridCol w="967386"/>
              </a:tblGrid>
              <a:tr h="41914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Специальность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2020</a:t>
                      </a:r>
                      <a:endParaRPr lang="ru-RU" dirty="0"/>
                    </a:p>
                  </a:txBody>
                  <a:tcPr/>
                </a:tc>
              </a:tr>
              <a:tr h="8382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«Технология производства швейных изделий; демонстрация одежды» (Швея; портной; демонстратор одежды)</a:t>
                      </a:r>
                      <a:endParaRPr lang="ru-R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/>
                        <a:t>4,7</a:t>
                      </a:r>
                      <a:endParaRPr lang="ru-RU" sz="3200" b="1" dirty="0"/>
                    </a:p>
                  </a:txBody>
                  <a:tcPr/>
                </a:tc>
              </a:tr>
              <a:tr h="671399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«Торговое дело» (контролер-кассир (контролер); продавец)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4,1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5,5</a:t>
                      </a:r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5143504" y="142852"/>
            <a:ext cx="3768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/>
              <a:t>г.Гомель, ул. Лазурная, 24</a:t>
            </a:r>
            <a:endParaRPr lang="ru-RU" sz="20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71736" y="1000108"/>
            <a:ext cx="4214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 smtClean="0">
                <a:solidFill>
                  <a:prstClr val="black"/>
                </a:solidFill>
              </a:rPr>
              <a:t>После 9 класса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1802" y="3429000"/>
            <a:ext cx="3283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 smtClean="0">
                <a:solidFill>
                  <a:prstClr val="black"/>
                </a:solidFill>
              </a:rPr>
              <a:t>После 11 класса</a:t>
            </a:r>
            <a:endParaRPr lang="ru-RU" sz="2800" b="1" dirty="0">
              <a:solidFill>
                <a:prstClr val="black"/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0" y="3925671"/>
          <a:ext cx="91440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5300"/>
                <a:gridCol w="1024132"/>
                <a:gridCol w="1097284"/>
                <a:gridCol w="1097284"/>
              </a:tblGrid>
              <a:tr h="8914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Эксплуатация оборудования и технология деревообрабатывающих производств (обойщик мебели)</a:t>
                      </a:r>
                      <a:endParaRPr lang="ru-RU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4,0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4,2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5,0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23995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«Торговое дело» (контролер-кассир (контролер); продавец)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недобор</a:t>
                      </a:r>
                      <a:endParaRPr lang="ru-RU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4,0</a:t>
                      </a:r>
                      <a:endParaRPr lang="ru-RU" sz="3200" b="1" dirty="0"/>
                    </a:p>
                  </a:txBody>
                  <a:tcPr/>
                </a:tc>
              </a:tr>
              <a:tr h="564567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«Общественное питание» (официант; бармен)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4,4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4,5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4,0</a:t>
                      </a:r>
                      <a:endParaRPr lang="ru-RU" sz="3200" b="1" dirty="0"/>
                    </a:p>
                  </a:txBody>
                  <a:tcPr/>
                </a:tc>
              </a:tr>
              <a:tr h="638057">
                <a:tc>
                  <a:txBody>
                    <a:bodyPr/>
                    <a:lstStyle/>
                    <a:p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«Аппаратчик пастеризации» </a:t>
                      </a:r>
                      <a:r>
                        <a:rPr kumimoji="0" lang="ru-RU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«Оператор линии в производстве пищевой продукции»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5,0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4,2</a:t>
                      </a:r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9001156" cy="939784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УО "</a:t>
            </a:r>
            <a:r>
              <a:rPr lang="ru-RU" sz="2400" b="1" dirty="0" err="1" smtClean="0">
                <a:solidFill>
                  <a:srgbClr val="FF0000"/>
                </a:solidFill>
              </a:rPr>
              <a:t>Мозырский</a:t>
            </a:r>
            <a:r>
              <a:rPr lang="ru-RU" sz="2400" b="1" dirty="0" smtClean="0">
                <a:solidFill>
                  <a:srgbClr val="FF0000"/>
                </a:solidFill>
              </a:rPr>
              <a:t> государственный педагогический университет им. И.П. </a:t>
            </a:r>
            <a:r>
              <a:rPr lang="ru-RU" sz="2400" b="1" dirty="0" err="1" smtClean="0">
                <a:solidFill>
                  <a:srgbClr val="FF0000"/>
                </a:solidFill>
              </a:rPr>
              <a:t>Шамякина</a:t>
            </a:r>
            <a:r>
              <a:rPr lang="ru-RU" sz="2400" b="1" dirty="0" smtClean="0">
                <a:solidFill>
                  <a:srgbClr val="FF0000"/>
                </a:solidFill>
              </a:rPr>
              <a:t>"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 smtClean="0"/>
              <a:t>Факультеты:</a:t>
            </a:r>
          </a:p>
          <a:p>
            <a:r>
              <a:rPr lang="ru-RU" dirty="0" smtClean="0"/>
              <a:t>Технолого-биологический факультет</a:t>
            </a:r>
          </a:p>
          <a:p>
            <a:r>
              <a:rPr lang="ru-RU" dirty="0" smtClean="0"/>
              <a:t>Факультет дошкольного и начального образования</a:t>
            </a:r>
          </a:p>
          <a:p>
            <a:r>
              <a:rPr lang="ru-RU" dirty="0" smtClean="0"/>
              <a:t>Факультет физической культуры</a:t>
            </a:r>
          </a:p>
          <a:p>
            <a:r>
              <a:rPr lang="ru-RU" dirty="0" smtClean="0"/>
              <a:t>Физико-инженерный факультет</a:t>
            </a:r>
          </a:p>
          <a:p>
            <a:r>
              <a:rPr lang="ru-RU" dirty="0" smtClean="0"/>
              <a:t>Филологический факультет</a:t>
            </a:r>
            <a:endParaRPr lang="ru-RU" dirty="0"/>
          </a:p>
        </p:txBody>
      </p:sp>
      <p:pic>
        <p:nvPicPr>
          <p:cNvPr id="84994" name="Picture 2" descr="http://kudapostupat.by/images/zthumb/zav_2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64" y="1000108"/>
            <a:ext cx="2381267" cy="1785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2656066483"/>
              </p:ext>
            </p:extLst>
          </p:nvPr>
        </p:nvGraphicFramePr>
        <p:xfrm>
          <a:off x="285720" y="428604"/>
          <a:ext cx="8429684" cy="352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/>
                <a:gridCol w="1080120"/>
                <a:gridCol w="1014799"/>
                <a:gridCol w="2950389"/>
              </a:tblGrid>
              <a:tr h="34362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59071">
                <a:tc>
                  <a:txBody>
                    <a:bodyPr/>
                    <a:lstStyle/>
                    <a:p>
                      <a:r>
                        <a:rPr lang="ru-RU" dirty="0" smtClean="0"/>
                        <a:t>Биология (</a:t>
                      </a:r>
                      <a:r>
                        <a:rPr lang="ru-RU" dirty="0" err="1" smtClean="0"/>
                        <a:t>научно­педагогическая</a:t>
                      </a:r>
                      <a:r>
                        <a:rPr lang="ru-RU" dirty="0" smtClean="0"/>
                        <a:t> деятельность)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202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226</a:t>
                      </a:r>
                      <a:endParaRPr lang="ru-RU" sz="20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Белорусский (русский) язык, биология , химия</a:t>
                      </a:r>
                      <a:endParaRPr lang="ru-RU" dirty="0"/>
                    </a:p>
                  </a:txBody>
                  <a:tcPr/>
                </a:tc>
              </a:tr>
              <a:tr h="372264">
                <a:tc>
                  <a:txBody>
                    <a:bodyPr/>
                    <a:lstStyle/>
                    <a:p>
                      <a:r>
                        <a:rPr lang="ru-RU" dirty="0" smtClean="0"/>
                        <a:t>Биология и химия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202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226</a:t>
                      </a:r>
                      <a:endParaRPr lang="ru-RU" sz="20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1116793">
                <a:tc>
                  <a:txBody>
                    <a:bodyPr/>
                    <a:lstStyle/>
                    <a:p>
                      <a:r>
                        <a:rPr lang="ru-RU" dirty="0" smtClean="0"/>
                        <a:t>Обслуживающий труд и изобразительное искусство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189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185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Русский (белорусский) язык, творчество (рисунок или черчение), история Беларуси </a:t>
                      </a:r>
                      <a:endParaRPr lang="ru-RU" dirty="0"/>
                    </a:p>
                  </a:txBody>
                  <a:tcPr/>
                </a:tc>
              </a:tr>
              <a:tr h="664014">
                <a:tc>
                  <a:txBody>
                    <a:bodyPr/>
                    <a:lstStyle/>
                    <a:p>
                      <a:r>
                        <a:rPr lang="ru-RU" dirty="0" smtClean="0"/>
                        <a:t>Технический труд и предпринимательство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142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192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Бел. (рус.) язык, творчество, математика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1000100" y="0"/>
            <a:ext cx="70723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Технолого-биологический факультет</a:t>
            </a:r>
            <a:endParaRPr lang="ru-RU" sz="2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4214818"/>
            <a:ext cx="8643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Факультет дошкольного и начального образования</a:t>
            </a:r>
            <a:endParaRPr lang="ru-RU" sz="2000" b="1" dirty="0"/>
          </a:p>
        </p:txBody>
      </p:sp>
      <p:graphicFrame>
        <p:nvGraphicFramePr>
          <p:cNvPr id="7" name="Содержимое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111615680"/>
              </p:ext>
            </p:extLst>
          </p:nvPr>
        </p:nvGraphicFramePr>
        <p:xfrm>
          <a:off x="285720" y="4643446"/>
          <a:ext cx="8429684" cy="158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537"/>
                <a:gridCol w="1667548"/>
                <a:gridCol w="1667548"/>
                <a:gridCol w="2000051"/>
              </a:tblGrid>
              <a:tr h="366323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Дошкольное образование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206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211</a:t>
                      </a:r>
                      <a:endParaRPr lang="ru-RU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белорусский (русский) язык, биология , история Беларуси</a:t>
                      </a:r>
                      <a:endParaRPr lang="ru-RU" sz="16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Логопедия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252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243</a:t>
                      </a:r>
                      <a:endParaRPr lang="ru-R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</a:tr>
              <a:tr h="457588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Начальное образование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235</a:t>
                      </a:r>
                      <a:endParaRPr lang="ru-RU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233</a:t>
                      </a:r>
                      <a:endParaRPr lang="ru-RU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2506892073"/>
              </p:ext>
            </p:extLst>
          </p:nvPr>
        </p:nvGraphicFramePr>
        <p:xfrm>
          <a:off x="357158" y="428604"/>
          <a:ext cx="8429684" cy="248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794"/>
                <a:gridCol w="1368152"/>
                <a:gridCol w="1278687"/>
                <a:gridCol w="2000051"/>
              </a:tblGrid>
              <a:tr h="47551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83611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Спортивно-педагогическая деятельность (тренерская работа с указанием вида спорта)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208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162</a:t>
                      </a:r>
                      <a:endParaRPr lang="ru-RU" sz="24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Русский (белорусский) язык, биология,</a:t>
                      </a:r>
                      <a:r>
                        <a:rPr lang="ru-RU" sz="1800" baseline="0" dirty="0" smtClean="0"/>
                        <a:t> </a:t>
                      </a:r>
                      <a:r>
                        <a:rPr lang="ru-RU" sz="1800" dirty="0" smtClean="0"/>
                        <a:t>физическая культура и спорт (нормативы )</a:t>
                      </a:r>
                      <a:endParaRPr lang="ru-RU" sz="1800" dirty="0"/>
                    </a:p>
                  </a:txBody>
                  <a:tcPr/>
                </a:tc>
              </a:tr>
              <a:tr h="706889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Физическая культура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219</a:t>
                      </a:r>
                      <a:endParaRPr lang="ru-RU" sz="2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1285852" y="0"/>
            <a:ext cx="6715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Факультет физической культуры</a:t>
            </a:r>
            <a:endParaRPr lang="ru-RU" sz="2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4348" y="3071810"/>
            <a:ext cx="7643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Физико-инженерный факультет</a:t>
            </a:r>
            <a:endParaRPr lang="ru-RU" sz="2400" b="1" dirty="0"/>
          </a:p>
        </p:txBody>
      </p:sp>
      <p:graphicFrame>
        <p:nvGraphicFramePr>
          <p:cNvPr id="8" name="Содержимое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003989573"/>
              </p:ext>
            </p:extLst>
          </p:nvPr>
        </p:nvGraphicFramePr>
        <p:xfrm>
          <a:off x="142844" y="3714752"/>
          <a:ext cx="9001156" cy="277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325"/>
                <a:gridCol w="1780595"/>
                <a:gridCol w="1665963"/>
                <a:gridCol w="2250273"/>
              </a:tblGrid>
              <a:tr h="42862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15063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Математика и информатика (преподаватель)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147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179</a:t>
                      </a:r>
                      <a:endParaRPr lang="ru-RU" sz="24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Рус./бел. язык , физика, математика</a:t>
                      </a:r>
                      <a:endParaRPr lang="ru-RU" sz="2000" dirty="0"/>
                    </a:p>
                  </a:txBody>
                  <a:tcPr/>
                </a:tc>
              </a:tr>
              <a:tr h="715063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Профессиональное обучение (строительство)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164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179</a:t>
                      </a:r>
                      <a:endParaRPr lang="ru-RU" sz="2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715063">
                <a:tc>
                  <a:txBody>
                    <a:bodyPr/>
                    <a:lstStyle/>
                    <a:p>
                      <a:r>
                        <a:rPr kumimoji="0" lang="ru-RU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Компьютерная физика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-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194</a:t>
                      </a:r>
                      <a:endParaRPr lang="ru-RU" sz="2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u-RU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="" xmlns:p14="http://schemas.microsoft.com/office/powerpoint/2010/main" val="1291457880"/>
              </p:ext>
            </p:extLst>
          </p:nvPr>
        </p:nvGraphicFramePr>
        <p:xfrm>
          <a:off x="214282" y="1071546"/>
          <a:ext cx="8784976" cy="507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1224136"/>
                <a:gridCol w="936104"/>
                <a:gridCol w="3168352"/>
              </a:tblGrid>
              <a:tr h="75752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ЦТ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80584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Иностранные языки (английский, немецкий)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285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279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Белорусский (русский) язык, английский язык , история Беларуси </a:t>
                      </a:r>
                      <a:endParaRPr lang="ru-RU" sz="1800" dirty="0"/>
                    </a:p>
                  </a:txBody>
                  <a:tcPr/>
                </a:tc>
              </a:tr>
              <a:tr h="980584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Иностранные языки (немецкий, английский)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266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241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Белорусский (русский) язык, немецкий язык , история Беларуси </a:t>
                      </a:r>
                    </a:p>
                  </a:txBody>
                  <a:tcPr/>
                </a:tc>
              </a:tr>
              <a:tr h="107864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Русский язык и литература. Иностранный язык (английский)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258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225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Русский язык, русская литература (УЭ), английский язык </a:t>
                      </a:r>
                      <a:endParaRPr lang="ru-RU" sz="1800" dirty="0"/>
                    </a:p>
                  </a:txBody>
                  <a:tcPr/>
                </a:tc>
              </a:tr>
              <a:tr h="1274759">
                <a:tc>
                  <a:txBody>
                    <a:bodyPr/>
                    <a:lstStyle/>
                    <a:p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История и обществоведческие дисциплины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244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233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Белорусский (русский) язык, </a:t>
                      </a:r>
                      <a:r>
                        <a:rPr lang="ru-RU" dirty="0" smtClean="0"/>
                        <a:t>всемирная история новейшего времени</a:t>
                      </a:r>
                      <a:r>
                        <a:rPr lang="ru-RU" sz="1800" dirty="0" smtClean="0"/>
                        <a:t>, история Беларуси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714348" y="214290"/>
            <a:ext cx="764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Филологический факультет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717"/>
          <a:stretch/>
        </p:blipFill>
        <p:spPr bwMode="auto">
          <a:xfrm>
            <a:off x="47426" y="836711"/>
            <a:ext cx="9001000" cy="590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73982" y="0"/>
            <a:ext cx="7992888" cy="724943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b="1" dirty="0" smtClean="0">
                <a:solidFill>
                  <a:srgbClr val="FF0000"/>
                </a:solidFill>
              </a:rPr>
              <a:t>Ход приема документов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90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&amp;Kcy;&amp;acy;&amp;kcy; &amp;scy;&amp;ocy;&amp;zcy;&amp;dcy;&amp;acy;&amp;tcy;&amp;softcy; &amp;scy;&amp;vcy;&amp;ocy;&amp;jcy; &amp;scy;&amp;acy;&amp;jcy;&amp;tcy; &amp;vcy; &amp;icy;&amp;ncy;&amp;tcy;&amp;iecy;&amp;rcy;&amp;ncy;&amp;iecy;&amp;tcy;&amp;iecy; &amp;bcy;&amp;iecy;&amp;scy;&amp;pcy;&amp;lcy;&amp;acy;&amp;tcy;&amp;ncy;&amp;ocy; &quot; &amp;Icy;&amp;ncy;&amp;fcy;&amp;ocy;&amp;rcy;&amp;mcy;&amp;acy;&amp;tscy;&amp;icy;&amp;ocy;&amp;ncy;&amp;ncy;&amp;ycy;&amp;jcy; &amp;rcy;&amp;iecy;&amp;scy;&amp;ucy;&amp;rcy;&amp;scy; &amp;scy; &amp;ocy;&amp;tcy;&amp;vcy;&amp;iecy;&amp;tcy;&amp;acy;&amp;mcy; &amp;ncy;&amp;acy; &amp;pcy;&amp;ocy;&amp;pcy;&amp;ucy;&amp;lcy;&amp;yacy;&amp;rcy;&amp;ncy;&amp;ycy;&amp;iecy; &amp;vcy;&amp;ocy;&amp;pcy;&amp;rcy;&amp;ocy;&amp;scy;&amp;ycy;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200807" y="2200808"/>
            <a:ext cx="6525345" cy="2123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7931224" cy="1326778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Полезные сайты по вопросам профориентации</a:t>
            </a: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979712" y="1556792"/>
            <a:ext cx="6891536" cy="4536504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>
                <a:hlinkClick r:id="rId3"/>
              </a:rPr>
              <a:t>http://edu.gov.by/</a:t>
            </a:r>
            <a:r>
              <a:rPr lang="ru-RU" sz="2800" b="1" dirty="0" smtClean="0"/>
              <a:t> - Министерство образования РБ</a:t>
            </a:r>
          </a:p>
          <a:p>
            <a:r>
              <a:rPr lang="en-US" sz="2800" b="1" dirty="0" smtClean="0">
                <a:hlinkClick r:id="rId4"/>
              </a:rPr>
              <a:t>http://kudapostupat.by/</a:t>
            </a:r>
            <a:r>
              <a:rPr lang="ru-RU" sz="2800" b="1" dirty="0" smtClean="0"/>
              <a:t> - электронный справочник для поступающих</a:t>
            </a:r>
          </a:p>
          <a:p>
            <a:r>
              <a:rPr lang="en-US" sz="2800" b="1" dirty="0" smtClean="0">
                <a:hlinkClick r:id="rId5"/>
              </a:rPr>
              <a:t>http://rcpom.edu.by/</a:t>
            </a:r>
            <a:r>
              <a:rPr lang="ru-RU" sz="2800" b="1" dirty="0" smtClean="0"/>
              <a:t> - Республиканский центр профориентации молодежи</a:t>
            </a:r>
          </a:p>
          <a:p>
            <a:r>
              <a:rPr lang="en-US" sz="2800" b="1" dirty="0" smtClean="0">
                <a:hlinkClick r:id="rId6"/>
              </a:rPr>
              <a:t>http://rct.gomel.by/portal/</a:t>
            </a:r>
            <a:r>
              <a:rPr lang="ru-RU" sz="2800" b="1" dirty="0" smtClean="0"/>
              <a:t> - Гомельский областной </a:t>
            </a:r>
            <a:r>
              <a:rPr lang="ru-RU" sz="2800" b="1" dirty="0" err="1" smtClean="0"/>
              <a:t>профориентационный</a:t>
            </a:r>
            <a:r>
              <a:rPr lang="ru-RU" sz="2800" b="1" dirty="0" smtClean="0"/>
              <a:t> портал</a:t>
            </a:r>
          </a:p>
          <a:p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300"/>
                            </p:stCondLst>
                            <p:childTnLst>
                              <p:par>
                                <p:cTn id="19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3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3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3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3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5208"/>
          <a:stretch>
            <a:fillRect/>
          </a:stretch>
        </p:blipFill>
        <p:spPr bwMode="auto">
          <a:xfrm>
            <a:off x="-21678" y="0"/>
            <a:ext cx="91656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401080" cy="86834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Где найти эту презентацию?</a:t>
            </a:r>
            <a:endParaRPr lang="ru-RU" sz="4000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20673423">
            <a:off x="332163" y="1298694"/>
            <a:ext cx="7951671" cy="11430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rgbClr val="FF0000"/>
                </a:solidFill>
              </a:rPr>
              <a:t>Спасибо за внимание!</a:t>
            </a:r>
            <a:endParaRPr lang="ru-RU" sz="4800" b="1" dirty="0">
              <a:solidFill>
                <a:srgbClr val="FF0000"/>
              </a:solidFill>
            </a:endParaRPr>
          </a:p>
        </p:txBody>
      </p:sp>
      <p:pic>
        <p:nvPicPr>
          <p:cNvPr id="5" name="Содержимое 4" descr="2660048-f357d47b7da23559.gif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932040" y="2492896"/>
            <a:ext cx="2890368" cy="3359076"/>
          </a:xfrm>
        </p:spPr>
      </p:pic>
      <p:pic>
        <p:nvPicPr>
          <p:cNvPr id="6" name="j0214098.wav">
            <a:hlinkClick r:id="" action="ppaction://media"/>
          </p:cNvPr>
          <p:cNvPicPr>
            <a:picLocks noRot="1" noChangeAspect="1"/>
          </p:cNvPicPr>
          <p:nvPr>
            <a:wavAudioFile r:embed="rId1" name="j0214098.wav"/>
          </p:nvPr>
        </p:nvPicPr>
        <p:blipFill>
          <a:blip r:embed="rId4" cstate="print"/>
          <a:stretch>
            <a:fillRect/>
          </a:stretch>
        </p:blipFill>
        <p:spPr>
          <a:xfrm>
            <a:off x="8316416" y="580526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7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8" name="Picture 16" descr="названи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35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467600" cy="63894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000240"/>
            <a:ext cx="7467600" cy="4473712"/>
          </a:xfrm>
        </p:spPr>
        <p:txBody>
          <a:bodyPr/>
          <a:lstStyle/>
          <a:p>
            <a:endParaRPr lang="ru-RU" b="1" dirty="0" smtClean="0"/>
          </a:p>
          <a:p>
            <a:endParaRPr lang="ru-RU" dirty="0"/>
          </a:p>
        </p:txBody>
      </p:sp>
      <p:sp>
        <p:nvSpPr>
          <p:cNvPr id="23554" name="AutoShape 2" descr="data:image/png;base64,iVBORw0KGgoAAAANSUhEUgAAAKgAAAAcCAYAAAD1EPTXAAAVc0lEQVR4Xu1bB3hUxdo+W7ItG0KvUiK9XUClCSggTYpgoQgiIk1E6UhTqlRBBVRQlC5wFRQQUFBKpKpA6B3pCBpasptk6/nfd9lZzp6cTfn1cr0+zPPMkz1Tv/nmna/NRCfdT/c5oOLAm72dn6Y45AddaVKufAV1601m3TXkfYMnWLffa2bp7vWE9+f7e3OgT1tHQtuupnlmq+7JkuUMzuMHvQ/LsuQb+rKz1LtL7CMebRg16V6u4D5A7yW3/wfmGtnLubZ0RUOc2SLdKFhEb6/fPOrovPdcLY8f9Bmnzrd5sIS3dTrdtHu1lABApw5LaZ+SIlVNdcrlajcwjjp9zJ/kSJZf+eM3f7OGLaMmPNvFvILtKPpt0bqDEPerIe7PTxuZWhftWrCfxy3HFi5m6MrySMSjfXHUFfX75CKcj+3GzLQNV7Yf0zdlEsfLV1Dfn2Pxm3TElTG0Cc5Z/NYN/1vskzO3frygQ6gfznHlgm9+3gL6VSOm2WZybRfO+IfmLaTfoJxLzDPls+in1fRyDLdLbm00StfemGz7d1DllcqRS79LTW9wvoU2u+7027Oju2d14zimxy3lYfs8+XTL9QbdZS0VSjrZxh6jWxdJxU4cnNL/9k35cbZTroflLAMf3lfSNbSb82t+W6N1x8lr0UesOzVFHnV4ry/3qSM+3cN1jP5mz0T93rydKffCWS7ZkSRHdXrFPLx4KcPUrK71z7QLAJQEv/am5eADJfRnF33ganvulP/6qBnWr1BVAkT16vK6+fmx/VLbF4vTG4uV1D8G4mMun/dbYJ/sHzLJ+iPabU28Jo+eMjS1ceFi+vgbif7C4z+yNZj+ZlosN/rsSV/fmFjdJc5VoaoxMfGav8jQKdYN+Lzy6XRXzx6DLY+wjgwtUkzvrdXQ2Hz15+6Hkm7Jax8sY7iJE13iSIK3bq83LOWHdU+Z33u4ZXvxkvrYjyamdT591JcWV9ZwKXde3Ymrl+V3ThzybmrVwXQIaqni5rWeXDE5dZdAy4G9O7xl9+306hN/l5dBOpQZON668etF7nYYO6XyI8YQsAZ2dmyF7RUL9WaIMkk2gFv/9IumuTi4x/646u+w+nNPKUEvweNxyZVfGWbZi7roa5flKk8+Z2qc2YYQnPkL6XWvv2U5dGivr8KK+a5nTSbdDZ9P8o6eaSsv+lMA3Ez0D2vUOirxwE++Gs5kOXHku7bHRD0PX9JtuTH2rWKVGsabh/Z484K21eB7PA7p21WqG1cYjFJr1K+p39w0S+x1j8Hm9VabriT2sOaZ4z5joaL6cz+s8bh4YFiH3y+D14XQvjiAnwQMGM6d8nlGTLftyptfV37ykNTiw96xVoUkPZjZWv9sfQCgPZ5KPt2kjenmjk2euMJF9R5I0Jg2naK2r17qroPNvz10svVMtxaOSp+ts3dB80bI+ZBzIPuQf0O+gHwWuSly7WkjUnMNnmg99uYrKY4eQyxbAKaiJw/7SuXJrzflya/7DG0azJ/hqtO1n3n25DdSh4GpJyHxGhEc0xdFr0L9OQBqqMWmK1OxmuELjg8w9qrbOEpeudB1YuwHth9QloKcF7ktcsKscWk1Xx9lmTO+f2qvt963LkXZQ8h2ZEqpXchc64PI8tH9vj9SnPKFOZPSenfoaT7Z6KmoLWD2cNpfjVtHrWndyRSLdmnIBZErITs5B/LKrxe7Z8eV0euq1YqqSKAB/Dx4p5ALbfza06rJ01FHMVZvfKdLlFA4rKs4R8nyhqKVHjJwDd8hV751Xe56aK836kai7G7TyVyWnXkAatQ1VHuyrelnfh/a4+ty4Gevt3MfS0lRP3pG4KCXQS78709djfx+KS5PPv0p0EGpWf/aFX/Molmu5hAkAyYNSS1YrbbxFiSi7dI5fwGAr8S1y/5KOp1kwOFIBR9+Qp/zM8em9ew72nKdPAPfH33hVbOUI6cuFd+/IBfr/ayz4OyV0ayvg7VG1JhaPMhuWQCgz9dPcmDx0fwNaeD/+UevDGljEN99Rlp+frGJ4xEsxgjCp/h9Utk6jaIK5s6n0+F0xTZ9JmrLnu3eoquXuOt0G2TZPWdyWrOX+5tPxebWSb+e8H/+dGeTZ977rg6QcsbHmkbd7tbSUX3YFOummvWN1mWfuGSDQfevdt1MO9/ompLzyeeirHt2eL1DJlpnYn6Cr2b8d54ffor3PoEN1W3b6M1b4zHjsaIP6r9ZucD9wqS5tn5oM+DFxo7ai763nx3U2Vlg+uLowyg7PaCTs1WJMgZz2coGd9WahuXYCDMkYskRPVMeu3rJH1j7tvOxF3Pm1hF8eycNTq0wfJr1AH6XnTAote6+Hd44SK+LJpNkx7r2jH4tpTAOx7xvlrv7Qkpfea2dM+6DL6LHov1t5PLj+qW0GzXDxsO6Hxs3TL0Z1BDlKhtqQCKv/u2ivxYA1XD9F55KHXqZD/s8clqTZ0z5AaZ8oMeQfFv+BY7KCHsO6R1IszUYqwDHnTAwdc7Id63H3xmeOqlRa1NStVoGR3CeJwZ3cQ7sO9rqhGQ05y+kOw4t4O/Vxlm1bGW9CxrjJPoYnulimju6T+qMJZvs5JsXPHwNEvQBHNqo7oPMpxfMcNkO/uIt/O6S6L2ot8wYk5a7S19zDGgi7zy//+Y/u3GVp8iIaVYeLgvyI1jrrewCL6vtA5vUs7Xj152Qno/UNUqvjrBIIMC9/BOXqUwlgzRsqlWqXs/o7tzIIe//yWsWA5eqYPB+/VPMw43LJSVcvezXi3KAQbJYdWkTPrZd+n6VO1fu/PpLZ4758sF0KMw2YIaEzeGYEoC9o3xV46Fdmz1VsQn5+z3vjIFapnSWHm8W5Y6O0f1cr6lxO+zepl8tclfyeSXP9u89NpgL0rMvma6DmXlW7opZB3NgMQ7YYgD05KvPOUt37GW6tvwTdwEA28Q1wROVOvSwOHZv9UgwTyhVQ+lQck5KBkqo3ZVjbg2NxDjOCdBIX+6I+RLS/fdOvc0etO9fr2lUWuc+5nEwAQr0fsbZZvZX0TsxxmzkZGzcfuV4NKX6jbacg7RKWj7X1XLhTBelfCi162Z2mq1SUs8hFhn7oW/e1nSgdpFbTdcmxG6A5jmNhtNwSNbgkOTcut5zCw5M3/nvu1qcP+NrNmaWbXL3lo5Zn661n9+20RN75pi/oN4gXQIoS8Mk4r5eG9wlJdqR5Jd2/OC1Y460zes8xrjS+tMAbfSSj9x5oNHk7q0cAUEFvmzBvhm/Wuwug7FioHGMVy/6jb9d8uur1TJ6wGuuMxH5tNZhzCoAM2sXcpK+WuSChNFJ3x3OEdiI5x5NkviNDZGKFNdLLzVzyNiYMK+/Yy+zb+nHroCkVSZsHoG9HxsYcIREYjmBuekbj/zNMreOm96incnl9cpnYHudxBxPYY4Q2NnvoUeN3io1DN99u8LTgnQIGgTQ4cRJF8/6ffYcOnnRRvsZqPgHwEzL2uXuEF1sKwBW7l8GiZkJ9rLU5gWTIM8BesPAK+jt35Ea/k57OA1y0Tj9RWz6e2j/HsvHfmhzXzrr3wopX+/zzfaNKNqDvB3826pcP02Yrv0tvw58wflS5YcNSRAEseNn2wL8fbm5IzD+6Fm2RNkvxcNrbtRtoPkm5ijBctir548d8A1FfPItW4wub+kKhuugfVvHBskvwP63wdTYeHifz4E+V2BDVl/ykavmlQt+HYUB1891zp5EqyV9mrvGnjRnSpod262HJgw0wPrkH1Z75FNHfWH7wToe+vnf2qniad6cwzrbaA78FxSGAAeAjoLRPfbVEVYJEkGCmpD6dnAGAEUp2vVJhySIF/M+1dEkNWgR5YftcpX7p6Tnl23eANOVKXiSJdg1IWaR+cxY8LeQ0g2VUlr0ZT0BCDD6YT6kOxAKprkwtnnVEndASov0/tJo6YlWUeKTu0TVFJaO7PMldng8mTZtKPGwYpPTrQNrlmYujz4B7VGa2oN8gEMnI/sXbrBz07jLH2DjwrzndvWSbgEo+ycOSg143Ezz1tsDPFbyt9XzJhkO2i1IShcASjtYomaqUM1wHaDJszw+5vKFX31eSGxGRQIpKBRoQyasWep+YmSvlNKijoeA64gEUNLw4YS0kAAioFfsjJHqFKXlkj4FAcoK8vJjrDMQLfhPpDCJGP+tewlCD53IMKQ5sB8PXP/dP5vfsPE8Cbu9oV1mgx0X6UvAW8qpI6EyslUQufhDF8JX1J53kxZAWUtTAl69F46OTwugYgQCY8s6huIiM00JftFKgIDfABHppc1EaRlYKNO2DZ4zMA8CzodIUHNSBgfNB7tcTtjlDY2h2DgOMRYbN0Y5HgHqdUsxJ4/clUqcg0ktAIKH4FcAlI5dKJFXMGtSXm/vtEDNh6TbG5MDgoUHYz0cz2qfz3YVFZ2oBbkO9X4o+UO+CQEk1qEllNgns3Uq6f2zv9MF6mVZptriieAmxiF3RP5Qi1jB3CARdEzo1QcM5vdGpVWd917aHQQHUySAsjp4iv1qFZ/VBQqmaQGUdTxkUJsSPFcfpBwjDjuQz4nxZ41Pq/PJ1DRGKAIpCISMAEqzJ4xeYcMTDLDD98GDXihixhyz5UNJqedO+sKkt+AhJJ4EyRdabnA9fgA0TMXSVNl5KVaCbSo5ku40F3wNdj41cXCqcdnHLu5dIEE7cd2SMFXUPCXvlQCltKbWhFRNpzXZ978KUBIAkLbnupCb047Cdz1sRrzaBlUAlJtNr66d8OgYutq12RsmkTIDqJJJaiZm9p0ZQLlJTDg4tweMsxzHz2FKG5H2IcJEIdUrxsvIVNE6tAppTZ4sAPDbFyis/759d/PUSnagRJUED2lSnT/jT3y0oTHMzABA0y2d0lIpDanJoBVC7RCBOAMnN4z3wgbX4iNphtSVEAoMq47U578O0CBI6eDQAA5wqH29pNtHEnyMfYaSAqDxaFdfWUd1djTBly0J+p8CKOkKqkDp6ZrJPkQfGLvljvYE3etZr6ZXHKbsApT2Mp2wEqX012Pz6C+70+SccNrsCPN0BtjWRQIoyq8h1yKokUMHRQug6jGUJgzqziP+nIjIxsNaYIwEULW/kFHfvwVA1QRqAe6vBCgNeTA1TKUIT12LWWSS0mnLSIKyP206On9QW/4F39kZq3QhnwRAn2L9E2Vue6GSQw4Y6aHnS4frrd5UDneTAG8kG02L3mXxMX88/3hyIISmTAoeHgAtVaGtSqCelxVV2C4rAKWThrCeGLbBoBedY5TaIDOgEuD3AQouZaTiWUdppQQdGa+0ywSjaR9SpWUVoAQbbVAeAMQDefMRuHZF2iM8ULX6FVJJy6aNBFARN6Yjprb32EfLi2akgGGmg3t85ycNSsml00t6XnmSuC+25cilZRZoAS6o5qnx4tTmirI9Av8h21WUZwZQdZ9/hATNrg2qBVCWqUNGZCqBy7BJVgHKMBMByj7BGOgCDPMs8j6aJrzhWTrHFYhpiiTsuuwAVLlxasmntT7OJWjDjZwbTlooKMs6SNfjGKeckq5IPBEmDNrGQYIuiCRBtQ5KRgAlOFt3MkuICoTI+EcAVOsUM6hORlKSqaVJJICqpSq5xDFw45RlgJLJQ6fYAhIaZoMLD0n8eMRy9Lmu5mUlShmm80591WJ3NyUQhOrNDkBpf244csdM1wIoowjqMBlNDyZqBPJFTYPWOHRe1CEjxdwzANCqkQDKg6eOb2YEUMZXSZtyv/4RANWSStwMMhdPtgIAUyZKEtx+hIGOoGVSg1kdFmGbjGzQYBBbTMdbHgYfk/F4IjcA+wpeAQ3T8uDZITsAZXuukdJaKwasBSyqeJbTnlV70TwkWgDl442mFW9rqmrMnQSAJmgBVNiq6jEzAijp414p1/OPACg3q1bhm3g/eBeGBByZqz7BdIY2Hs2RLljN9pQMaieFG6d2UDICaDDoHQBbhx7mH/HIJd/BX3wmr0e+sWOTtwruvd3KO3ql04EwkQuqN/QGgavJyEkSwX3GNZW3WeyDV1JSs0p3GSJubCih1AdB0KwFUL6XYFhIqXbF4cANlzT29ZQjKxa4K4ZJAHyIG7WsAjRSLPgfA9DRrzk34LVME8Eogu3tObZ0MTet6z4BBJoFbeskh3gtmJYdgLIz56YNCvDJkFi7sbm16zaJSsPrIu+6L9x2NZgIAibGTSNdOGh58WIeNThEVEANLM5DCYrnbyHA0SRZsfOO8xQJoIybKsEu5qPEA89T5k5LC7n1rBNCgL/VdEeSoMKuVYfa/pYA5VvJ+G89YY8/MgozCYbNnpR6ceGstAeEJKX644IF03jixeMNNeOEpFLemgjpll2AqgHDbwID6p/3+2G3Ncq7e5gB5+FAhe68M5OgWvMoTQx6+HjjkO7hjehHICl5EgmgbI9XaMm4DIlRzkn+ENhqs0ipFbIKUBFh+J8AKG1KqKLpfPEiGCKkDL7TBeqVTLvxhz8BT9+qUoLRUSAgeZ2meMARaE6PnW1EIpiZRTkBRYnKDeA4lCInDt25/WA5x2X596s9LoNBClPLWsBhGdUubSy+4GKiBORYipuZAXh91RF0VRdtBF0oD82vNT7XSJpIryq1gsRcCYfJxDGD7wM0eULVr0ykV4wHp2ocxhnJB8eijbgowIsmr15/962B4A/b4emiB+9hQ+8quI9q3pPXjBszkc9fznMnm8xS4DCoXoGle3MQidf/n/Js/dMcgsj814i5GhNlCFC2R1++uayu6ks0KnePj4VnIPPfEwLvEhVpGX7zAXPocQZ+f4PMf4EIu7EKjtELf9O9WsqASfTawh7DBNs2CF73xgfnUg8xDgUjkTVfWWnMRyOUQXieCL5fCHvip9GeV6Z8V9pHo24AyjYj89+BwyQpvhkS4DvBXBr9FqKML9AGaqyZ6k3JY9G9BX7wEXnYFSq+/z4AJaUAWn38WYCsVHuZAjTYtyf+TlYwje+5BLgIzDG8Wg3OsUXF2Ab45v8uvaMo5wbxKpbvBpSJr9xJ41YVnapm6T55g6N+2xgHms6BJnr+/D8t0qFM4ltNr9ZcvCToj/E4D3nJMRch007XkvihzUdbrof/chO2Tr6YCt4+7UYFX90rE4FYX4MHXdFvAfq9hDo179hHPc95tC8RnId0hK5i8fvvBdAgY2mL3nkndifdwgLCXo+rGBX2GQQgGcfEflvFnb9oGGyj7Md/oxDgDZSLxx7qtoryEmjGnKUUlJSCLs11BTdJOWY6uiJMxluec1p1QaCSp4LereSLkieKNhyC7Tge2wWSBl0s5nzcJ+VesTw0thafUR/ma+A7tL8a80RcV5aYnkmjbKn4v2LC+2Pc50B2OHAfoNnh1v2295wD/wc3Rd/CaLWg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6" name="AutoShape 4" descr="data:image/png;base64,iVBORw0KGgoAAAANSUhEUgAAAKgAAAAcCAYAAAD1EPTXAAAVc0lEQVR4Xu1bB3hUxdo+W7ItG0KvUiK9XUClCSggTYpgoQgiIk1E6UhTqlRBBVRQlC5wFRQQUFBKpKpA6B3pCBpasptk6/nfd9lZzp6cTfn1cr0+zPPMkz1Tv/nmna/NRCfdT/c5oOLAm72dn6Y45AddaVKufAV1601m3TXkfYMnWLffa2bp7vWE9+f7e3OgT1tHQtuupnlmq+7JkuUMzuMHvQ/LsuQb+rKz1LtL7CMebRg16V6u4D5A7yW3/wfmGtnLubZ0RUOc2SLdKFhEb6/fPOrovPdcLY8f9Bmnzrd5sIS3dTrdtHu1lABApw5LaZ+SIlVNdcrlajcwjjp9zJ/kSJZf+eM3f7OGLaMmPNvFvILtKPpt0bqDEPerIe7PTxuZWhftWrCfxy3HFi5m6MrySMSjfXHUFfX75CKcj+3GzLQNV7Yf0zdlEsfLV1Dfn2Pxm3TElTG0Cc5Z/NYN/1vskzO3frygQ6gfznHlgm9+3gL6VSOm2WZybRfO+IfmLaTfoJxLzDPls+in1fRyDLdLbm00StfemGz7d1DllcqRS79LTW9wvoU2u+7027Oju2d14zimxy3lYfs8+XTL9QbdZS0VSjrZxh6jWxdJxU4cnNL/9k35cbZTroflLAMf3lfSNbSb82t+W6N1x8lr0UesOzVFHnV4ry/3qSM+3cN1jP5mz0T93rydKffCWS7ZkSRHdXrFPLx4KcPUrK71z7QLAJQEv/am5eADJfRnF33ganvulP/6qBnWr1BVAkT16vK6+fmx/VLbF4vTG4uV1D8G4mMun/dbYJ/sHzLJ+iPabU28Jo+eMjS1ceFi+vgbif7C4z+yNZj+ZlosN/rsSV/fmFjdJc5VoaoxMfGav8jQKdYN+Lzy6XRXzx6DLY+wjgwtUkzvrdXQ2Hz15+6Hkm7Jax8sY7iJE13iSIK3bq83LOWHdU+Z33u4ZXvxkvrYjyamdT591JcWV9ZwKXde3Ymrl+V3ThzybmrVwXQIaqni5rWeXDE5dZdAy4G9O7xl9+306hN/l5dBOpQZON668etF7nYYO6XyI8YQsAZ2dmyF7RUL9WaIMkk2gFv/9IumuTi4x/646u+w+nNPKUEvweNxyZVfGWbZi7roa5flKk8+Z2qc2YYQnPkL6XWvv2U5dGivr8KK+a5nTSbdDZ9P8o6eaSsv+lMA3Ez0D2vUOirxwE++Gs5kOXHku7bHRD0PX9JtuTH2rWKVGsabh/Z484K21eB7PA7p21WqG1cYjFJr1K+p39w0S+x1j8Hm9VabriT2sOaZ4z5joaL6cz+s8bh4YFiH3y+D14XQvjiAnwQMGM6d8nlGTLftyptfV37ykNTiw96xVoUkPZjZWv9sfQCgPZ5KPt2kjenmjk2euMJF9R5I0Jg2naK2r17qroPNvz10svVMtxaOSp+ts3dB80bI+ZBzIPuQf0O+gHwWuSly7WkjUnMNnmg99uYrKY4eQyxbAKaiJw/7SuXJrzflya/7DG0azJ/hqtO1n3n25DdSh4GpJyHxGhEc0xdFr0L9OQBqqMWmK1OxmuELjg8w9qrbOEpeudB1YuwHth9QloKcF7ktcsKscWk1Xx9lmTO+f2qvt963LkXZQ8h2ZEqpXchc64PI8tH9vj9SnPKFOZPSenfoaT7Z6KmoLWD2cNpfjVtHrWndyRSLdmnIBZErITs5B/LKrxe7Z8eV0euq1YqqSKAB/Dx4p5ALbfza06rJ01FHMVZvfKdLlFA4rKs4R8nyhqKVHjJwDd8hV751Xe56aK836kai7G7TyVyWnXkAatQ1VHuyrelnfh/a4+ty4Gevt3MfS0lRP3pG4KCXQS78709djfx+KS5PPv0p0EGpWf/aFX/Molmu5hAkAyYNSS1YrbbxFiSi7dI5fwGAr8S1y/5KOp1kwOFIBR9+Qp/zM8em9ew72nKdPAPfH33hVbOUI6cuFd+/IBfr/ayz4OyV0ayvg7VG1JhaPMhuWQCgz9dPcmDx0fwNaeD/+UevDGljEN99Rlp+frGJ4xEsxgjCp/h9Utk6jaIK5s6n0+F0xTZ9JmrLnu3eoquXuOt0G2TZPWdyWrOX+5tPxebWSb+e8H/+dGeTZ977rg6QcsbHmkbd7tbSUX3YFOummvWN1mWfuGSDQfevdt1MO9/ompLzyeeirHt2eL1DJlpnYn6Cr2b8d54ffor3PoEN1W3b6M1b4zHjsaIP6r9ZucD9wqS5tn5oM+DFxo7ai763nx3U2Vlg+uLowyg7PaCTs1WJMgZz2coGd9WahuXYCDMkYskRPVMeu3rJH1j7tvOxF3Pm1hF8eycNTq0wfJr1AH6XnTAote6+Hd44SK+LJpNkx7r2jH4tpTAOx7xvlrv7Qkpfea2dM+6DL6LHov1t5PLj+qW0GzXDxsO6Hxs3TL0Z1BDlKhtqQCKv/u2ivxYA1XD9F55KHXqZD/s8clqTZ0z5AaZ8oMeQfFv+BY7KCHsO6R1IszUYqwDHnTAwdc7Id63H3xmeOqlRa1NStVoGR3CeJwZ3cQ7sO9rqhGQ05y+kOw4t4O/Vxlm1bGW9CxrjJPoYnulimju6T+qMJZvs5JsXPHwNEvQBHNqo7oPMpxfMcNkO/uIt/O6S6L2ot8wYk5a7S19zDGgi7zy//+Y/u3GVp8iIaVYeLgvyI1jrrewCL6vtA5vUs7Xj152Qno/UNUqvjrBIIMC9/BOXqUwlgzRsqlWqXs/o7tzIIe//yWsWA5eqYPB+/VPMw43LJSVcvezXi3KAQbJYdWkTPrZd+n6VO1fu/PpLZ4758sF0KMw2YIaEzeGYEoC9o3xV46Fdmz1VsQn5+z3vjIFapnSWHm8W5Y6O0f1cr6lxO+zepl8tclfyeSXP9u89NpgL0rMvma6DmXlW7opZB3NgMQ7YYgD05KvPOUt37GW6tvwTdwEA28Q1wROVOvSwOHZv9UgwTyhVQ+lQck5KBkqo3ZVjbg2NxDjOCdBIX+6I+RLS/fdOvc0etO9fr2lUWuc+5nEwAQr0fsbZZvZX0TsxxmzkZGzcfuV4NKX6jbacg7RKWj7X1XLhTBelfCi162Z2mq1SUs8hFhn7oW/e1nSgdpFbTdcmxG6A5jmNhtNwSNbgkOTcut5zCw5M3/nvu1qcP+NrNmaWbXL3lo5Zn661n9+20RN75pi/oN4gXQIoS8Mk4r5eG9wlJdqR5Jd2/OC1Y460zes8xrjS+tMAbfSSj9x5oNHk7q0cAUEFvmzBvhm/Wuwug7FioHGMVy/6jb9d8uur1TJ6wGuuMxH5tNZhzCoAM2sXcpK+WuSChNFJ3x3OEdiI5x5NkviNDZGKFNdLLzVzyNiYMK+/Yy+zb+nHroCkVSZsHoG9HxsYcIREYjmBuekbj/zNMreOm96incnl9cpnYHudxBxPYY4Q2NnvoUeN3io1DN99u8LTgnQIGgTQ4cRJF8/6ffYcOnnRRvsZqPgHwEzL2uXuEF1sKwBW7l8GiZkJ9rLU5gWTIM8BesPAK+jt35Ea/k57OA1y0Tj9RWz6e2j/HsvHfmhzXzrr3wopX+/zzfaNKNqDvB3826pcP02Yrv0tvw58wflS5YcNSRAEseNn2wL8fbm5IzD+6Fm2RNkvxcNrbtRtoPkm5ijBctir548d8A1FfPItW4wub+kKhuugfVvHBskvwP63wdTYeHifz4E+V2BDVl/ykavmlQt+HYUB1891zp5EqyV9mrvGnjRnSpod262HJgw0wPrkH1Z75FNHfWH7wToe+vnf2qniad6cwzrbaA78FxSGAAeAjoLRPfbVEVYJEkGCmpD6dnAGAEUp2vVJhySIF/M+1dEkNWgR5YftcpX7p6Tnl23eANOVKXiSJdg1IWaR+cxY8LeQ0g2VUlr0ZT0BCDD6YT6kOxAKprkwtnnVEndASov0/tJo6YlWUeKTu0TVFJaO7PMldng8mTZtKPGwYpPTrQNrlmYujz4B7VGa2oN8gEMnI/sXbrBz07jLH2DjwrzndvWSbgEo+ycOSg143Ezz1tsDPFbyt9XzJhkO2i1IShcASjtYomaqUM1wHaDJszw+5vKFX31eSGxGRQIpKBRoQyasWep+YmSvlNKijoeA64gEUNLw4YS0kAAioFfsjJHqFKXlkj4FAcoK8vJjrDMQLfhPpDCJGP+tewlCD53IMKQ5sB8PXP/dP5vfsPE8Cbu9oV1mgx0X6UvAW8qpI6EyslUQufhDF8JX1J53kxZAWUtTAl69F46OTwugYgQCY8s6huIiM00JftFKgIDfABHppc1EaRlYKNO2DZ4zMA8CzodIUHNSBgfNB7tcTtjlDY2h2DgOMRYbN0Y5HgHqdUsxJ4/clUqcg0ktAIKH4FcAlI5dKJFXMGtSXm/vtEDNh6TbG5MDgoUHYz0cz2qfz3YVFZ2oBbkO9X4o+UO+CQEk1qEllNgns3Uq6f2zv9MF6mVZptriieAmxiF3RP5Qi1jB3CARdEzo1QcM5vdGpVWd917aHQQHUySAsjp4iv1qFZ/VBQqmaQGUdTxkUJsSPFcfpBwjDjuQz4nxZ41Pq/PJ1DRGKAIpCISMAEqzJ4xeYcMTDLDD98GDXihixhyz5UNJqedO+sKkt+AhJJ4EyRdabnA9fgA0TMXSVNl5KVaCbSo5ku40F3wNdj41cXCqcdnHLu5dIEE7cd2SMFXUPCXvlQCltKbWhFRNpzXZ978KUBIAkLbnupCb047Cdz1sRrzaBlUAlJtNr66d8OgYutq12RsmkTIDqJJJaiZm9p0ZQLlJTDg4tweMsxzHz2FKG5H2IcJEIdUrxsvIVNE6tAppTZ4sAPDbFyis/759d/PUSnagRJUED2lSnT/jT3y0oTHMzABA0y2d0lIpDanJoBVC7RCBOAMnN4z3wgbX4iNphtSVEAoMq47U578O0CBI6eDQAA5wqH29pNtHEnyMfYaSAqDxaFdfWUd1djTBly0J+p8CKOkKqkDp6ZrJPkQfGLvljvYE3etZr6ZXHKbsApT2Mp2wEqX012Pz6C+70+SccNrsCPN0BtjWRQIoyq8h1yKokUMHRQug6jGUJgzqziP+nIjIxsNaYIwEULW/kFHfvwVA1QRqAe6vBCgNeTA1TKUIT12LWWSS0mnLSIKyP206On9QW/4F39kZq3QhnwRAn2L9E2Vue6GSQw4Y6aHnS4frrd5UDneTAG8kG02L3mXxMX88/3hyIISmTAoeHgAtVaGtSqCelxVV2C4rAKWThrCeGLbBoBedY5TaIDOgEuD3AQouZaTiWUdppQQdGa+0ywSjaR9SpWUVoAQbbVAeAMQDefMRuHZF2iM8ULX6FVJJy6aNBFARN6Yjprb32EfLi2akgGGmg3t85ycNSsml00t6XnmSuC+25cilZRZoAS6o5qnx4tTmirI9Av8h21WUZwZQdZ9/hATNrg2qBVCWqUNGZCqBy7BJVgHKMBMByj7BGOgCDPMs8j6aJrzhWTrHFYhpiiTsuuwAVLlxasmntT7OJWjDjZwbTlooKMs6SNfjGKeckq5IPBEmDNrGQYIuiCRBtQ5KRgAlOFt3MkuICoTI+EcAVOsUM6hORlKSqaVJJICqpSq5xDFw45RlgJLJQ6fYAhIaZoMLD0n8eMRy9Lmu5mUlShmm80591WJ3NyUQhOrNDkBpf244csdM1wIoowjqMBlNDyZqBPJFTYPWOHRe1CEjxdwzANCqkQDKg6eOb2YEUMZXSZtyv/4RANWSStwMMhdPtgIAUyZKEtx+hIGOoGVSg1kdFmGbjGzQYBBbTMdbHgYfk/F4IjcA+wpeAQ3T8uDZITsAZXuukdJaKwasBSyqeJbTnlV70TwkWgDl442mFW9rqmrMnQSAJmgBVNiq6jEzAijp414p1/OPACg3q1bhm3g/eBeGBByZqz7BdIY2Hs2RLljN9pQMaieFG6d2UDICaDDoHQBbhx7mH/HIJd/BX3wmr0e+sWOTtwruvd3KO3ql04EwkQuqN/QGgavJyEkSwX3GNZW3WeyDV1JSs0p3GSJubCih1AdB0KwFUL6XYFhIqXbF4cANlzT29ZQjKxa4K4ZJAHyIG7WsAjRSLPgfA9DRrzk34LVME8Eogu3tObZ0MTet6z4BBJoFbeskh3gtmJYdgLIz56YNCvDJkFi7sbm16zaJSsPrIu+6L9x2NZgIAibGTSNdOGh58WIeNThEVEANLM5DCYrnbyHA0SRZsfOO8xQJoIybKsEu5qPEA89T5k5LC7n1rBNCgL/VdEeSoMKuVYfa/pYA5VvJ+G89YY8/MgozCYbNnpR6ceGstAeEJKX644IF03jixeMNNeOEpFLemgjpll2AqgHDbwID6p/3+2G3Ncq7e5gB5+FAhe68M5OgWvMoTQx6+HjjkO7hjehHICl5EgmgbI9XaMm4DIlRzkn+ENhqs0ipFbIKUBFh+J8AKG1KqKLpfPEiGCKkDL7TBeqVTLvxhz8BT9+qUoLRUSAgeZ2meMARaE6PnW1EIpiZRTkBRYnKDeA4lCInDt25/WA5x2X596s9LoNBClPLWsBhGdUubSy+4GKiBORYipuZAXh91RF0VRdtBF0oD82vNT7XSJpIryq1gsRcCYfJxDGD7wM0eULVr0ykV4wHp2ocxhnJB8eijbgowIsmr15/962B4A/b4emiB+9hQ+8quI9q3pPXjBszkc9fznMnm8xS4DCoXoGle3MQidf/n/Js/dMcgsj814i5GhNlCFC2R1++uayu6ks0KnePj4VnIPPfEwLvEhVpGX7zAXPocQZ+f4PMf4EIu7EKjtELf9O9WsqASfTawh7DBNs2CF73xgfnUg8xDgUjkTVfWWnMRyOUQXieCL5fCHvip9GeV6Z8V9pHo24AyjYj89+BwyQpvhkS4DvBXBr9FqKML9AGaqyZ6k3JY9G9BX7wEXnYFSq+/z4AJaUAWn38WYCsVHuZAjTYtyf+TlYwje+5BLgIzDG8Wg3OsUXF2Ab45v8uvaMo5wbxKpbvBpSJr9xJ41YVnapm6T55g6N+2xgHms6BJnr+/D8t0qFM4ltNr9ZcvCToj/E4D3nJMRch007XkvihzUdbrof/chO2Tr6YCt4+7UYFX90rE4FYX4MHXdFvAfq9hDo179hHPc95tC8RnId0hK5i8fvvBdAgY2mL3nkndifdwgLCXo+rGBX2GQQgGcfEflvFnb9oGGyj7Md/oxDgDZSLxx7qtoryEmjGnKUUlJSCLs11BTdJOWY6uiJMxluec1p1QaCSp4LereSLkieKNhyC7Tge2wWSBl0s5nzcJ+VesTw0thafUR/ma+A7tL8a80RcV5aYnkmjbKn4v2LC+2Pc50B2OHAfoNnh1v2295wD/wc3Rd/CaLWg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8" name="AutoShape 6" descr="data:image/png;base64,iVBORw0KGgoAAAANSUhEUgAAADUAAAAcCAYAAADBRfeOAAAFhUlEQVRYR91YfVBUVRS/771lv+TLaWQEIpAQzTLJSYPREtAhxwx1milDKNEZFBlzBxExc4RBJRic0EqpUdbSzIyMqfEDrXEZQGzsg+SrlE3RpMFGEVn27ffrnG3f8t6yoFO8/YM7c2f23Y9zzu/+zrnn3KXIGGzUGMRExjaoXXlGza0ux5uTYpn1eTtVDcMxWL6VnTvSfFmB8TWaoS7eu+vYZrWQRyZMpHePtF4KT3Ey9U72wIG+u9zsvcfG/Vy2hU3JL1ElUBTVxSvE+dvdXHLME3Tz3b+5sJBQSpW7Qz0D5xHEDb1js1xJ7uN31GRGr++wp+btUn34aBR99cSnlk0TQumcF1L8GqUA4E0mVfiWsSRmKh2wIltxHRaElG5mX09bo1BERNOzARiOkQ1phraKz8ad+7jMtDwrX9lVsd2k1hQpW7atMxqjY5neTI0CDX7xars9ZvI05if43XeuxrooPIru6vjVzt27wy1enatYAfJO+QIYhSf91Ewm009B/cEwRK47bV228BU5nZAk6wED4sHw8pnxMnV8suw2ayRXPq80l89ZIOtMXORHnz9ptUVPZQ7/ec2RwMiI+lK9LXr9NiWbtcTw+JPPyG5uKFRyIOOr/ExjXplWrYffOQCsXmpgTverLGWb6mttcewAJ3dwxDH1aYZ6dbW8teaIJeLs19bxG7Yre3ZuZCeGRtDcXzcd1PIshWXrblUtMJa4ZIVc/+VBM9uks83qbLfLYA0x3OdIfx9HtGf8m1ou2f177zi6cotVUaDqFoBa6BNQG98YuFp7whIjVAYxYe1otnMnj1vkAUGU00hsSS/5kYwchWPW8zL92mUD4Y3fWdX8PgQEcUmAMa6sgKVwH7bt76t1E8OoyzOekyXA5y4AViMlMKdWdMH2ZvuxHxtsbl2NN4PInIi+IbrPtAaS8EjaOZ4y7T4B5txrnp0rI9rT/giKrFpkcI9vKlE5KIpcg8Nog8FfAFSh5KBQwZF9pg/ezWdzeGVVp/xFhuF4apqc7PzITQyZHnBPZNtwoJBdcGmy7m1lJ2zYB6De8wkoVJK+oN/cfNEmx99hj9Gk+8YgC/6BhFRfGGTJkw3cMxwolAWxh6DQh89KHVeiigIT8NFKs9dTzN6iRKPcB9x03tablWoYLzzx4UB5sPwDfBcAMJ1UbA0pk9KS+o2XL9lUQoXIUm1bEAkMHlx+/KClqlhjXPWwoHjAsB4DdalPQWEyrq4yFwiN9WQJ5upKNrE1nqyOxJQAFIrOBFCHfMZUboZBB7lpHq8Qr+nqCwEilmAuCUDF/Q9QRVLegCL3g2I1slprvgbJ0z1evF9NlqY77w6+1YFBid7ibySm8LKobQM//rf5DpQ3ls62uw3hDZqENSFW64f2mEQlz5TpDNlRqXYmamGewo3IuECWb0B5Y6ni6Dgy/2U/IUufAKCV/EB8WC9ncNbmgw3jD54w5JujFtE45iqsNlxtD8jRSB5T+LyoOWxZzSvyCGwRS/zH2mWG6w3nrJFC41r6g8nWNcYhoDCZQ2klcmHJQc2P7bP1dDsYXpGHEV7jAF2wWmuqF7KFTGHbX2Jy2wzPGlJQJsoSIsZHG5z7kfgAltDJIsFlxHURDH5xwJwPvfRKq91pG14IWMj+3mInmN8ycsRJ2wVA+isdXS8klE6H95QClWJJwxetLiNGDGyO41Z+/61Vi0B+u2x31nkILnmxn2cqQHGYfKO8HdBoMea+usGw5SC0CHqsh3B81sc9yAjYnwnrqjz24m0hzAfI+DyQ1TxaALzJEeUpMCwRFh1CVxMsfmhXgf1xsO8Y9Cmu/fiWQb9ED6iDrpEaEOodUvu5DAvmQf2XGs0lAw8I5VyHrsPcJiU7Qtlj+38/X52iL/T8AxDjWjt16T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60" name="AutoShape 8" descr="data:image/png;base64,iVBORw0KGgoAAAANSUhEUgAAADUAAAAcCAYAAADBRfeOAAAFhUlEQVRYR91YfVBUVRS/771lv+TLaWQEIpAQzTLJSYPREtAhxwx1milDKNEZFBlzBxExc4RBJRic0EqpUdbSzIyMqfEDrXEZQGzsg+SrlE3RpMFGEVn27ffrnG3f8t6yoFO8/YM7c2f23Y9zzu/+zrnn3KXIGGzUGMRExjaoXXlGza0ux5uTYpn1eTtVDcMxWL6VnTvSfFmB8TWaoS7eu+vYZrWQRyZMpHePtF4KT3Ey9U72wIG+u9zsvcfG/Vy2hU3JL1ElUBTVxSvE+dvdXHLME3Tz3b+5sJBQSpW7Qz0D5xHEDb1js1xJ7uN31GRGr++wp+btUn34aBR99cSnlk0TQumcF1L8GqUA4E0mVfiWsSRmKh2wIltxHRaElG5mX09bo1BERNOzARiOkQ1phraKz8ad+7jMtDwrX9lVsd2k1hQpW7atMxqjY5neTI0CDX7xars9ZvI05if43XeuxrooPIru6vjVzt27wy1enatYAfJO+QIYhSf91Ewm009B/cEwRK47bV228BU5nZAk6wED4sHw8pnxMnV8suw2ayRXPq80l89ZIOtMXORHnz9ptUVPZQ7/ec2RwMiI+lK9LXr9NiWbtcTw+JPPyG5uKFRyIOOr/ExjXplWrYffOQCsXmpgTverLGWb6mttcewAJ3dwxDH1aYZ6dbW8teaIJeLs19bxG7Yre3ZuZCeGRtDcXzcd1PIshWXrblUtMJa4ZIVc/+VBM9uks83qbLfLYA0x3OdIfx9HtGf8m1ou2f177zi6cotVUaDqFoBa6BNQG98YuFp7whIjVAYxYe1otnMnj1vkAUGU00hsSS/5kYwchWPW8zL92mUD4Y3fWdX8PgQEcUmAMa6sgKVwH7bt76t1E8OoyzOekyXA5y4AViMlMKdWdMH2ZvuxHxtsbl2NN4PInIi+IbrPtAaS8EjaOZ4y7T4B5txrnp0rI9rT/giKrFpkcI9vKlE5KIpcg8Nog8FfAFSh5KBQwZF9pg/ezWdzeGVVp/xFhuF4apqc7PzITQyZHnBPZNtwoJBdcGmy7m1lJ2zYB6De8wkoVJK+oN/cfNEmx99hj9Gk+8YgC/6BhFRfGGTJkw3cMxwolAWxh6DQh89KHVeiigIT8NFKs9dTzN6iRKPcB9x03tablWoYLzzx4UB5sPwDfBcAMJ1UbA0pk9KS+o2XL9lUQoXIUm1bEAkMHlx+/KClqlhjXPWwoHjAsB4DdalPQWEyrq4yFwiN9WQJ5upKNrE1nqyOxJQAFIrOBFCHfMZUboZBB7lpHq8Qr+nqCwEilmAuCUDF/Q9QRVLegCL3g2I1slprvgbJ0z1evF9NlqY77w6+1YFBid7ibySm8LKobQM//rf5DpQ3ls62uw3hDZqENSFW64f2mEQlz5TpDNlRqXYmamGewo3IuECWb0B5Y6ni6Dgy/2U/IUufAKCV/EB8WC9ncNbmgw3jD54w5JujFtE45iqsNlxtD8jRSB5T+LyoOWxZzSvyCGwRS/zH2mWG6w3nrJFC41r6g8nWNcYhoDCZQ2klcmHJQc2P7bP1dDsYXpGHEV7jAF2wWmuqF7KFTGHbX2Jy2wzPGlJQJsoSIsZHG5z7kfgAltDJIsFlxHURDH5xwJwPvfRKq91pG14IWMj+3mInmN8ycsRJ2wVA+isdXS8klE6H95QClWJJwxetLiNGDGyO41Z+/61Vi0B+u2x31nkILnmxn2cqQHGYfKO8HdBoMea+usGw5SC0CHqsh3B81sc9yAjYnwnrqjz24m0hzAfI+DyQ1TxaALzJEeUpMCwRFh1CVxMsfmhXgf1xsO8Y9Cmu/fiWQb9ED6iDrpEaEOodUvu5DAvmQf2XGs0lAw8I5VyHrsPcJiU7Qtlj+38/X52iL/T8AxDjWjt16TR/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62" name="AutoShape 10" descr="data:image/png;base64,iVBORw0KGgoAAAANSUhEUgAAAPQAAAAcCAYAAABWOJIRAAAe4UlEQVR4Xu1cCbxNVfveZ7z3nDsZ4hpzlSnxJcNnyNQgQxQyyxSJZIgyFCJJKmMlCqHBEEUhURkSMpQhQtx7zVRc7j3ztP/PszvrtM+++1xXX/X19bd+v/W796y9hne9633eYa21t0G6nq5z4DoH/iMOjOjt/Mjvk1O8HqlgkWKGtdY4wwXkb5+caNv6H3X8Oxobfkeb602uc+A6B8IcGNDe8d0jw+K22BIN5U1GKfHsqVCpK1myacaznlIbDifXMBgMe/9KZl0H9F/J7etj/eM48Myjzt1FSxjt1euaD9rsUqkad5jT507xNEtKMQQ79okzYcI9AOrVf9XEI4B+4UnXELgJuzHwKZ9XfoAEmM3SheEv2pe+8oy7/s/nQ0+gyFi4iGEJy/g83OajUFCuc/5MqH9yQeP2cTPto/JLPPotw7qOHLmf2ylXsiUYDl+tPducPRlcmHNFLlWxqvluuDUn2Mfo/s65Lod8k8VqyLJYpSyzxfCztq9w27eLlTTO4RxI/9kToe4lyhgXPf2Kfbqgm33x/+ffSOijngvru5xyFZYlpxg2GE2GHWJ8vTmH+TYM9FwkLxOTjW+ynl4b0nb5UmhMgULGCernL410dRS8DfjlIhxX8F87JuuSJqyVMpcixYxD1H1xXn6fVHjyvIQ2Megtw7W/mrs4bpBrEtuTHi2PtP1yXuo+2TY7K1RXT1bIL6zt8/ZEw7H89Mt55iUz7A9jV8d8Vgk+DO3m2OTzSMlpFUxt8lo7MQ/Sj3GmgpdDUVaa+BDt2D940Mbnlfqt/cBrd2RLUov2Vk+j5pYrZcsbk79Y7bc4rsimkS/bGgLUf4n7bRAAKV7amOT3SoUKFjFsSy1uNNS503xh0eveumdOhMpCiE4NHBu/N7WEceuclzyTHh0e33RYd+fMtPKm4+mHg61vqmRaOXBM/KlvNgXqfLzY969gUPoGwJedDjlh/GsJTVXMqe/IDjVHnx0LFTEecGTLaTdXMpmg2fb3Gxm/G4JbYc1Sf50+w+KrqxlKAKPPIiVvNB45cTxU9rVlCeMvnA21+vg9X6u9O4M+0Hf67laWPfc8YPkZ7W5EPr1/d7DIghmeTo2aWRq2fijuAJm/c4t/de8n4vdhnOJb1/tTQf++p6fY0jet9dc4+F3wl+zL8qq4eKnC0Am2ZZ8s9g1u1dm6BwvxvFBeAEP1R56MuyhDlle+42t/5ZIsg47EO++z3MUx1MIs+NquV9xnde80+5fN87XdvytQFoKRhTGW9x9lG6tWIFm/yDWeeC5+1toP/B3Ay/YY97IQ8CmLElZ+9qH//mp1TBlL3vTVGTwuvh+ef0UFA172QH9XqMiq1jCdwbxbTp6nKCfz4je9LTv3jWvNvgjmtt3jViDGq/Plan/nHw8FnQDN7YIGxoH2BEMOxkj86ZxcpvwtxgWNW1hfVa8d4sS2HrfcpGVH6yoo4VJQjAk/Hgya7+8Sp6sgCB7wrNCt1U3O05mhmzFH/1Mv2KaUKWe8dHh/sOVXn/lL9x1uqy0UssVisPYYFLfPYpGKHD8cLNOwqbWznuJhGfsGX6Zjvk03rvY3AnAPQ9G1FfXpCt9U0bi90r9MZX88GCoDntV7eZS7adVaZpvNJj21Z1ugWMaRkPfVZQmVyZ+8xnns6fj35k31Pgt5vQScJEP5p3F88rz/qPitKxZ4u0FmCPaUH/YGfetX+v0njwflKe8kpF++JKe+O8tb5PHR8UXzGifW+NdabiBhvYbEp1epbvoMje9EvgOZLoIXuRjyDeG/+/HXN+lJ9wMQ9LjtG/1fPfJk/GaU1USuc/Zk6OMSNxo3X/xZHgEw21C2EELTBiC/qduA+Jsp4LTE93WwhGreYU44ciCYVrGqKR71XgPAWmz7IlCvbXfr00Mfcr479d2EbZh8S9XCLQjT0RB/c5A/CdNUDn/bIZ9CpgbcR1qQKyLvB9jsc6d4uzdoarlz15bAGQjjF89MsbEvtquAbETehFwU+RbkjEN7gzJioO9fm+AZ/d6XiatQdgbKq1aV6uZdde8yl4GA/ISytRDQ2qXSjK2+/jyQirnb2z9sLSsWjFYoLk6Ka/6gxXRDMWNOyTJGehEu5G6Zx0Jld2z0p3R6JG4w6iueTlg4MzmHBTO8Qxo2M7tvqmhqN7KPa/qLc+2k4adV7/l6PdDVWualke6Sw1+0XXhxuNtzy22mDSjL+Olc6G6j0VDohlTDGtRNWbfCf3ezBy2rVy/x3WkwSjXv62CtN36wu9+zM2wXOB6UcsfK1UypCYmGX6rXM987ZbSnisEgd4FQfo/HVuTLAP3Au1pahoFG8kfxxqrVNpVs3s7KMe5DdiJffO8N77Cu/eM+Qj16cJFEQGGtP0f9Iih0ICci10I+hMw+Mhe95p1Tp7H5KDytVlNGu2ZhfB/KSaP/i0/8HaCkv0C/uh7fpKdcU0e+ZDt27lSo/NYNgXpXLoVu7vNk/CrU703l1eXRuA3gDz3QSlCmpTv0thae/aJnP6znQZRTPh/8YL6vQfHShsv1m1iqxQIb5wEDQmxIAGfXeVM9tmHP276eOsZtBL0HUXwCazag5+C4dPxfA+tSAnSx+kXkbciNnurpMr28wH4e/9f8s0Ft6NAg+/LSLUlf79gUMHww31t3xGTbGmie6s8PcRX7+bxsh2XeXquB2TKit6tm2QrGi1k/y76GzSxWBP+J320POKChZpUuawzNn+YdJcvSsd5D49a/N9vbGdqv8OhpttGPPeh8cdaKhK1jHnNlTphlXw0AlL/jHrPz1ec8gxs2NYe8XukMmNB4zsqE5bBexSYMcRdr28Na9NbbTeshhBnlKhmTChQ2OKAYevUdHj8blrMXaC2+8LPEiWAQQ4T6M8d7BsJSSZPn29/qepejr8clx6WWMvpadbK85nFLzQGoCv9uaC4/qLNz58zFCd+hjaf1v3Pu6zci/gpoDjVvZ5kPt6rsiWOhUgM7OurRdWI6kFMgI+NoKAfCHcS85lJ4ls713b35U38lWJ2LUEybC6caap87JSchZEjasz1wGf1XhAJYCevBzZCjn37gu/+bLYFa+3YGodltL8AydYVCtA7p4iwJ5XAGXs/S778N1KIVhjKp2aelo+tLbyecrt/EfGb6s55VCYlS6/Nn5QJjptk+xRwdo/q4hi/akLjz0+X+8hDG91NLGg17twcqpR8NlRvwTHw25l+pTTfrwXa9rOYDe4K7Pl/l7wDLf2h4L1fopbft60FT9tGDwUunM0KD42yGEnfcbd496Sn3FygfMupl27hTGaGSWzf4m2At4u6530KFNx5CuJYKmQrx7paWI6XKGndDmQXx7CzyvcgFkLcIb4aeRbGShk4AOsH7b8z1PljnFHhQGTa7oSjizIylc70eCP4yjPUEAPX52MdcNZ6bpXgWfuQisyd72nN98P8G9Dvt1xX5LY3s7dwxaa6d6787/UjIBis59qlJNjd+LwH/693TyuJp3t66jl4fjFC7GYsT1mOs+pvXBQJQ6qNRz/TVev8EuOOptRuZ6V010wMb8YEQ5eyy+d4CwyfZem/7MrCo3l3mnGljPYXA45chG132fRMoDiN0FAbMAX6XByY86C/xwO5gKN4u/fDGJE+tqe8kkFcYwlBZO5c/8reh+70556a/n3BpcGdnBQDUjGBeSkwyhM6dDnExJf6G9fkE2qxVzfpmCe7SxWq1zelYJGpb6c1ViZfWLPP5YUFSlbbJBhmCr8Tmb36cmLVmqc8LbWk/fiR4sWBh4x64nUXh2t4IzZ6WmCxJxUubZLhthpadrMG08sZdTdtYF3+3I9AHQvkTAFgVAHkDyuAxuLhF1LSBFrn8raZMWMcrAFg1jge33Q8tbBEMatzCIgPIr8J96z7uVbs84mHXlZadLDJoLQwXNrlCFZN09PugNGa6/RLcooSMo8E40RaulbT+ULIDCig7FJK9qLtx2+cB29gBrig3EC59oE1367fFShnLY3ET4C5vB3jMAM8xWPETvZo7xpw//Ss/RPrwm6QNU0d76r/xYYILrpzpi098lplLEjcP6uRoBCFI+OpEyrmAX9rd9wFHC8RgBlhZY9O2lkvYNzi/boWv8vYzBT6BhajfsKnlB1inpGXzvFXxTAI/FF6STxDgTbAo1gO7A5dgSarA3YxHbOrG3NPe+TzxbQhZqcbNLSXAo0MLZnqrvD/bewtoPozxT65Y6MPeRPwZAG0BaK4DIWxGC33w2+Ck44cD8e0fjsuCN7ac8+ncN76vLMvca6A39y7qZrK8SmIWIhP9VOFWU+jsqaBx+bbkibCet0PhXKpb8vJDt/3b7Bj1in1cvE2qDPnqsHhT0tvogVZunRZsBFrrrlYHFNsNUHDTe9/neGTemkR6aXYotXqQ03gojv0IizKmjXW3gXJev2Gl3z60m7M+vJJAkwcsJ498H9wII5OFNs2Qz3CeWoo5DsLCJIRlRnoEULqf4G+DtnVyasCDyIC83US+f7gjafXCmd5yZotkh8UuXa6yybNvZ8DOdYH1/gVW/Qj6Pod8EOOMi8Wb/7TcQPfkVHqo556vA9yRu2pCvCh16hv3y6MPOOiKS/d3sUofv++TCI4V25N8sEDWXs1zJFo51i1bwXQFFjKI7OnXxlFCPcCEN+z8Kb/zutdAYFEQh4y3XXK75O09BsZZnhvsrlulhinj2QGuf7Ei+3t+tl0OhaTTDcpcKQ2XXYJ7LBMwVDZvf5ooQRg94x530ZVXErR+EMJrBDh/7NHUcXPOZdkATaooKybSrRAhSzKsjgFWU/kNgZVaP2SVVr7rkyAYlx9u4UgByINUepwz4ioJYJWgvKRlW5P8mT+GNhkMUg24ur/A+7jR7ZazLpwJJaz/yJ9MxfXZwRRp1gseCYpMgssspxQypFe+zXTyp/Ny1TmTPQUrYS7vz/Eqg7N/8FFRNnoJwrmlbe2c+tp5kCaEMhLmq/CyeCljqGYD8ylY3rWw9g/BXUxif7AW7skj3NYJs+05iO8PwEX3PtXTeQ/nDAWpDDl/baIEz4wWkALYk2HB9i8DjSigTNjncJxMD4ZgyQ9CwOej6BjyZR7T0EJj/+IrNe2wWhIUuTJ/JtIHCx6CXBwGnydUTbq8WKHt3QQfeLwaHk1zhDw7UbSJWbj+ok8C7dB3wRT+BvAvdG6ckwq+EDSZ8PLSPl3uqyhoZR08OwXFn/N4B6diISk7ZW42XkGcS6+AspzIeWr5zXGwt5Cye2tAeQRZkBesSxwKeqcJBcpyzE+mrAhjpp071iYTZXTDV/+pgObAWm0qwMFnFFoxmTDhXGgZAh5lddRtHqybExFGghCg8WMDxTN+kEsRKJHCQhM1Butj59KLjZ1lEMLW2IhxItai9icQpG4DFCMaAEPN6r7U4+NZ5BEFhwuLBXVNHOo2LXnLG7HCrCRoCDdgnKtoGZEIwtvrmrP63u8oKMqoiAh2hAoRASUY4FJegKBfhoYuBu2cBCWpKA5B266vAhL4FumboMCz7Ddf9qR+u+03hfr1qRQJHlMU39U0YS5OzDFBb/7aMbr0iwvd29qyE95DmuAjhZnAD8/94OZ1ftPj7Z2VdNbmEspOQQCrqQEk6nHOCL98cGEZY05Vx9uw+FFuMmhWFBqVjToB1BIUwkbMh/s3BLnEOWDdCBwGPyuRM7UgUNMj5kPQou5ZhBDFML5ygiISnvl2bgkYYckjcsN281YnnodyVWLkWICGwUsRykGspVrGWAaPSLqjNCOE3InKjMoWiXspC/6OgI4STFJK4JBB2KQJjenvilhAlnPCsBZBYYHElPUALawEhbZ7E4cV7qYBwq4sAvuHmyP9sC8obVzDUOu3xGeI/xWQ6Vm2sEDJEKgoRaQBNDtkHKbsajCxPwh/CEotMifRRiugpH3sDPuZqaPdxRmyaIWAcX6zKuEAHX2L+tikSqXl53hCYLSKVD1Xjq9WDOp2WkCzPwhTCPHilbeneyNKiW3onWDjK0h+wnpFeWhqvjDwq1MiSxZ7C1qRJVhQNg55O0HNTcHl870jRT16KAgTdAEdFvYgAKKMLxSwSkFzo3NlXoAW49AYlChtlA/tCyqelJpOrr+WN3wenifHoFsfoVm01SoyPUALwKpBrh5bBWgWc0+CvPpTkiLceVnons0cMixNBARkGq2knkBRS43u58oFNjKBSW3pVczM5QXwGRdAyyAKxojJdolucfs7uNn9W+Iz7KYroEf8lYtZsSwEhZpKgi4uYs7AovVKHMYFVsx8t3scI/d+E9C16noWBwISAm8i4Gcf5NnMJb8aVO2cKFCvT/REeEz6uUuKspgWGnseueYYywvgmBQohBRBxHtRoBWCNqiTM9eaqQENJfgw5kq3WknktRrcH3ydxDXJxKOFFFa65wg1Gon6gjY9fsUCQ1gRSR+94wuVu8W0FycWC9XnyXoeg6AZ8XgUfUKe9ABNywmvwJ9cwHAIln2B+j4C2+UH0DBi0kOPxeWSSTH/vxWgIdBetUALRscCNDZdJBytRAGKrjJcvmsG9MCOThmbEVEWdd33yYoLrQU0QUPGYmFyKZvwBpeuhVC76tg082CnnHFOfbG5k5fgMCbEBt6R2+uYK3JcJj2hUS8ojmN2AbRVEK9HvAA9aywsVS7NFAao1nW9GqDZj7YNFQOVmTp0EOOpAf3Ck+6ti+d464tndItFLMyycCjE4Hsp+NblkftzjiHevlldn0rqWgDNNZs4x87wjt1swQbjJpyeNC1f2fTKgz3iluutC0MVroM65BM0xLLQlCfShVheSiloeB33EVoXLmrsJO5h5wfQHONq6xV2uVn1v2uh8wtoUkrrwk0V9WYEF2b5tiSpXb0cZQNJnfRcbvGcWh9JBnBzXU+Fm6goCL0k4in1MxHz6gkU6wnB7tfG6Zr9UQLjaF5QaUFQ5wVotqU7il1exnnK7Tps8OVSaGoLzQVF5pHWR4LGvNxrvTlSQfwRgKYQcg1ooWOtDcfHRtJZuOSRDU2CQB06qOZ3DOwor+WZUGjXAmiOy5CEQIOiPpJ1UQ7iwkk87jLYcbGpeceGOZvEppjgEdcem6a6ljIWoLn2HINjQRnwEpFlxjjPgNSShsXcwc8voHWFMVz4P2mhtROixaB2pStCrakXX+QFaPFs+8ZAFqxDQW3MnBcD+YxuYa0Gv4YHYS2vayFEPSoJWBVaaF6goYvNndUh+QQ0z2GXIDfVE1q1F0BA0y0NH/W8RVr/W4CmsmWiQMcKh/i8SaXsEM5zozb4tBuP204rG86KgtOGcLH2HFj/avGn3jqv2Zt8ZmQfZwEe8amfcz5UUkzafZRYgBaWlUoJHleoaHGjmxeBjv0QvOXVpQmDOzXKmYjjushmrl4MfTVZ/J8EtIboXHO8t3L2NVlolcvHbWHumI5Rd6qnIGg5KJyxkh7YhIamqwzwZ6Ittyp5q2krdz3zAjTj7vEDXdk8J8ZRWpBHX5Wrm2Yun+eLXOskLWpAY4/hfPqRYKIcknC8LYUQw6+A8LXTWhsxB228KkBwLRaawsp9B20b8pjuNt1hbQgl+M+wQr17S+VI9xHxZhRownE0N9cGwaLPVK+BeHYtFpp7G6SLPNaGcPS4EFsH1ScDHE/tPmvnGgvQDBfIG9ImlBrGVu5SQEkFuzVxBPfuCPD2nJKuAzrMCD0rlB8LzeZht5a3eyYIxuoBmouWV8JGU66NIdJAd4sprAxex7/dkb/FuI1jAVrsxmuBMGyizTPlGXfkHFwIATcM6ak0uSVbOTcXdPLM+WR6yKcWGvUcKLw4NYia1rW63MJb0gO0sFCxAI2YP2oDjmPTtR3dzxm18SQU+oZV/q9xfZfXhyNJrMu1ADrWMaRQaFTAWq+C41ABMBzLL6Dz8h7Yn1ZurwZoeglaj+efYqG/AfPFoeNenP91wzlgIfVC85iJAq135iriWgFo/oWbyhthPZGr4aZOQ96K0hMcVRmt+x5k7lhvwg2udrhwECVsXAC65RQCXBrw4u0ZN95YOoe4bV5aOdMU7Y4t+6bF+5UuKVcsD5ddwuZaFACFEPLYipdw1CnWCQDrkDc879YDm7ZMxI/cv9DbsKRl1QM0y/M4zskVpnBDjGMwBFLvlQhBx6UaD87VIwotfOFImXJegI4FHLbTKm8CJBagY41zlWMrXdrYRrvBxnkyTlfvIajXkwqY+0hqXv8TAH2nuGQgJsu3eXANtLV68gQGLQQvOTCrk9p9poXWIqRz42yHOobSxKmbaV21bfTAqWH2cbSxYAMmG3fZS+PSRAO8zdVFfabKPulCkm7ctsp13MNn4qacGF/cLONCa8EWSzjZltaDSduGu7naSwxUTAS/+jaWGJ9jMP0eQF9LfE8APPOoK0ppqddFz0MS/NeOI+4vUOHk99REeAJapcK5xwK0OLaMpSC0oWKsUx6OEeu8/R8JaL3rgIxfuBml1XYacJJXtwOgUV9++KMATbDRU+AxDBjPN5tq4paXE3eAJVzLLNmup7UUzjWz1Oeu4nhE646K4zHtMRAXNNbmIBUAFYPWfRR96VnPvFxBvSMbKkceJ/4eQOtZRy6InuKgAlLHoqynFma80HBl/jTPr7tn4RQL0EIGyGOte683jgAt/84Y73HOfcUTtWEWC9DiBETvdCIWn7mHoFWyHJeyxKM2rSfyjwQ0J4z7wulwecuKxWQcysVRA5paDpf2tZtbBQHoqHdW/yhA0xIw03riLagAXi7ZgdcO699W28zXE+VBY+Ndzz7uOvvhQl9VQTfByTiJoFNfYhHxGF3rdvWyIzEmlRbHYDuGF+K+tBAAPSsYvhKZyx2OBXT2TwVJ4KqVgxBY3jPWxuKC3lgut/JijuoCj+b4TdJaL714X3VdV3r5afeFRa96U/MDaLFbrXbrRTuGY5yn9uRDWGhcGc7GvXVI0m8pr11uyqHWQxR81gsFYgFahIn/bwBN9k54wuVe+pY3EmOJGI7PRHyi2ak+ATCnqReH//9RgNb2qyNsvPDvwTut5fCmU5TWF3W5+LTyvKQhEm5KOeCVJGrPd8VzAVj+1tvgEzvDelc5+RIKE94h/2ncQFdRMYbY3KPCELfq6IYz5RUna6+kKuuEWJBgUru7QjmIOWg9Ee2FE9ZTX1DBzvgJ7R3rWBY61roIvunF4wLQS970np84zK3c/xcpFqD1xuF68mYfd7/zC2jhbrO//zqgx/R37sXrf7eJyYk3jfgbr/d95/XIkS9b8BlBSA2pTiwT570ozxVDq+ueSg/mbFzrT6QgUWgIYFox8aaThslPANCRzwOJZ3h9cA2+1NFCj2aU6cbQfAUw3mYYh3ZRbl8s4eHNM9DGO6Z8r3ck3PAloJsfNIg04WYU5y1uiqn6moH/A3AZh1H700VlHVoezlWttGg91X2yD3GziDxavsDnxKUKRZmo14bzJG0Yoz/HIGhJix5N7AdHPQGjUYrccQ7PTyGZYMNNqcgLDWIt2adI6vooO4FXN3fhFmFr0WfBwgYJ+w+R+qSVc1Xxpg1eBJl08niokrC8Qm70eKBeF86J8iH4RrrUtKl5hnfY96K/sup1Jj/JA63cqsfg2nAMlRwrb9vprTf7UXsP6nUhXbg/4cZnp5TbgBps/Pk3xbB7zPMegqaHjnDzZhPd3VwvmaOMO9nKJ2Q0KU9Asy7GzMSfqDdidPrh3eCeOuVKEfrgM9KtBSi/XBG1ASf6CO+U8yMH15L4zh9fgN+E9nyjp9RVGvMueGOGCaj/HP6POkOP0XYByrsi/2bmf6v4KP7lhwQe1LRVFBfGeAXlwzTPiET1Cwo8X+dXYKJea1S14Ysbm5Ajiv0qc1QULcZOQ72jMejWdkHDkIm8DllPbvgKJb9Ao8cDPXKiXqRRVaCi64mcEWMO/DKL8m24fKYtqMev5WgTP4wQCcVUD/kGDu+yf4kc9UIMfvcC3xbkc9xrrha1e4zF4edeXtD0Im42NUY5rziqwUOwszxyET/c9qqAZj2MRzD2QxYvP4jXFyl80zHxcVebURjUfBFenfLUgmhDsJOp+bLU4Y4jG3NhugmyqPPmcL2F+DtEHfOHx+NlC353Spv4Sh3rr4wxl2w8U+jE800aXkfmiWcE6yJkIUDisz9sGqEprNDI96g1EycJeE6+aBU7Py/EewCFVcSXRZvMMF1p+Eva1AqaSjPi2bGeagwaEAp71HP85iuU7Eu7nrmYhgLyjevI+pyPemyh6PiM89HKJ/dx9Mr1xlF4h9wTWWvUKP8cQ8svxaCEeU3MqGnLFzb0CMlPWa7jIBDRWNOQ76JmsixMoPr2hlIenpS62V61QOdFSNg74JjKV0eQcr3MfrWJ5EVzrLY6c8lzGFpnbYXwuOQHaefzPOcdtmZpqMf5knesH7V7rzMX5aMBYf6zLbNIkbURBeF5sX/SxXYcg2NFkoqOSJmYX3g9xFqI5+xH0K3QouWHTp98l1p970CPVu18FP7p8EBNPv+P4rPOWubFM4V2PR5oB9GZI/nKJDAg1o7zUKe8MJNvbGjpyc/vXIDOT6Prda5z4DoH/p4cuA7ov+e6XKfqOgd+Fwf+DwsWYyv97JS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64" name="AutoShape 12" descr="data:image/png;base64,iVBORw0KGgoAAAANSUhEUgAAAPQAAAAcCAYAAABWOJIRAAAe4UlEQVR4Xu1cCbxNVfveZ7z3nDsZ4hpzlSnxJcNnyNQgQxQyyxSJZIgyFCJJKmMlCqHBEEUhURkSMpQhQtx7zVRc7j3ztP/PszvrtM+++1xXX/X19bd+v/W796y9hne9633eYa21t0G6nq5z4DoH/iMOjOjt/Mjvk1O8HqlgkWKGtdY4wwXkb5+caNv6H3X8Oxobfkeb602uc+A6B8IcGNDe8d0jw+K22BIN5U1GKfHsqVCpK1myacaznlIbDifXMBgMe/9KZl0H9F/J7etj/eM48Myjzt1FSxjt1euaD9rsUqkad5jT507xNEtKMQQ79okzYcI9AOrVf9XEI4B+4UnXELgJuzHwKZ9XfoAEmM3SheEv2pe+8oy7/s/nQ0+gyFi4iGEJy/g83OajUFCuc/5MqH9yQeP2cTPto/JLPPotw7qOHLmf2ylXsiUYDl+tPducPRlcmHNFLlWxqvluuDUn2Mfo/s65Lod8k8VqyLJYpSyzxfCztq9w27eLlTTO4RxI/9kToe4lyhgXPf2Kfbqgm33x/+ffSOijngvru5xyFZYlpxg2GE2GHWJ8vTmH+TYM9FwkLxOTjW+ynl4b0nb5UmhMgULGCernL410dRS8DfjlIhxX8F87JuuSJqyVMpcixYxD1H1xXn6fVHjyvIQ2Megtw7W/mrs4bpBrEtuTHi2PtP1yXuo+2TY7K1RXT1bIL6zt8/ZEw7H89Mt55iUz7A9jV8d8Vgk+DO3m2OTzSMlpFUxt8lo7MQ/Sj3GmgpdDUVaa+BDt2D940Mbnlfqt/cBrd2RLUov2Vk+j5pYrZcsbk79Y7bc4rsimkS/bGgLUf4n7bRAAKV7amOT3SoUKFjFsSy1uNNS503xh0eveumdOhMpCiE4NHBu/N7WEceuclzyTHh0e33RYd+fMtPKm4+mHg61vqmRaOXBM/KlvNgXqfLzY969gUPoGwJedDjlh/GsJTVXMqe/IDjVHnx0LFTEecGTLaTdXMpmg2fb3Gxm/G4JbYc1Sf50+w+KrqxlKAKPPIiVvNB45cTxU9rVlCeMvnA21+vg9X6u9O4M+0Hf67laWPfc8YPkZ7W5EPr1/d7DIghmeTo2aWRq2fijuAJm/c4t/de8n4vdhnOJb1/tTQf++p6fY0jet9dc4+F3wl+zL8qq4eKnC0Am2ZZ8s9g1u1dm6BwvxvFBeAEP1R56MuyhDlle+42t/5ZIsg47EO++z3MUx1MIs+NquV9xnde80+5fN87XdvytQFoKRhTGW9x9lG6tWIFm/yDWeeC5+1toP/B3Ay/YY97IQ8CmLElZ+9qH//mp1TBlL3vTVGTwuvh+ef0UFA172QH9XqMiq1jCdwbxbTp6nKCfz4je9LTv3jWvNvgjmtt3jViDGq/Plan/nHw8FnQDN7YIGxoH2BEMOxkj86ZxcpvwtxgWNW1hfVa8d4sS2HrfcpGVH6yoo4VJQjAk/Hgya7+8Sp6sgCB7wrNCt1U3O05mhmzFH/1Mv2KaUKWe8dHh/sOVXn/lL9x1uqy0UssVisPYYFLfPYpGKHD8cLNOwqbWznuJhGfsGX6Zjvk03rvY3AnAPQ9G1FfXpCt9U0bi90r9MZX88GCoDntV7eZS7adVaZpvNJj21Z1ugWMaRkPfVZQmVyZ+8xnns6fj35k31Pgt5vQScJEP5p3F88rz/qPitKxZ4u0FmCPaUH/YGfetX+v0njwflKe8kpF++JKe+O8tb5PHR8UXzGifW+NdabiBhvYbEp1epbvoMje9EvgOZLoIXuRjyDeG/+/HXN+lJ9wMQ9LjtG/1fPfJk/GaU1USuc/Zk6OMSNxo3X/xZHgEw21C2EELTBiC/qduA+Jsp4LTE93WwhGreYU44ciCYVrGqKR71XgPAWmz7IlCvbXfr00Mfcr479d2EbZh8S9XCLQjT0RB/c5A/CdNUDn/bIZ9CpgbcR1qQKyLvB9jsc6d4uzdoarlz15bAGQjjF89MsbEvtquAbETehFwU+RbkjEN7gzJioO9fm+AZ/d6XiatQdgbKq1aV6uZdde8yl4GA/ISytRDQ2qXSjK2+/jyQirnb2z9sLSsWjFYoLk6Ka/6gxXRDMWNOyTJGehEu5G6Zx0Jld2z0p3R6JG4w6iueTlg4MzmHBTO8Qxo2M7tvqmhqN7KPa/qLc+2k4adV7/l6PdDVWualke6Sw1+0XXhxuNtzy22mDSjL+Olc6G6j0VDohlTDGtRNWbfCf3ezBy2rVy/x3WkwSjXv62CtN36wu9+zM2wXOB6UcsfK1UypCYmGX6rXM987ZbSnisEgd4FQfo/HVuTLAP3Au1pahoFG8kfxxqrVNpVs3s7KMe5DdiJffO8N77Cu/eM+Qj16cJFEQGGtP0f9Iih0ICci10I+hMw+Mhe95p1Tp7H5KDytVlNGu2ZhfB/KSaP/i0/8HaCkv0C/uh7fpKdcU0e+ZDt27lSo/NYNgXpXLoVu7vNk/CrU703l1eXRuA3gDz3QSlCmpTv0thae/aJnP6znQZRTPh/8YL6vQfHShsv1m1iqxQIb5wEDQmxIAGfXeVM9tmHP276eOsZtBL0HUXwCazag5+C4dPxfA+tSAnSx+kXkbciNnurpMr28wH4e/9f8s0Ft6NAg+/LSLUlf79gUMHww31t3xGTbGmie6s8PcRX7+bxsh2XeXquB2TKit6tm2QrGi1k/y76GzSxWBP+J320POKChZpUuawzNn+YdJcvSsd5D49a/N9vbGdqv8OhpttGPPeh8cdaKhK1jHnNlTphlXw0AlL/jHrPz1ec8gxs2NYe8XukMmNB4zsqE5bBexSYMcRdr28Na9NbbTeshhBnlKhmTChQ2OKAYevUdHj8blrMXaC2+8LPEiWAQQ4T6M8d7BsJSSZPn29/qepejr8clx6WWMvpadbK85nFLzQGoCv9uaC4/qLNz58zFCd+hjaf1v3Pu6zci/gpoDjVvZ5kPt6rsiWOhUgM7OurRdWI6kFMgI+NoKAfCHcS85lJ4ls713b35U38lWJ2LUEybC6caap87JSchZEjasz1wGf1XhAJYCevBzZCjn37gu/+bLYFa+3YGodltL8AydYVCtA7p4iwJ5XAGXs/S778N1KIVhjKp2aelo+tLbyecrt/EfGb6s55VCYlS6/Nn5QJjptk+xRwdo/q4hi/akLjz0+X+8hDG91NLGg17twcqpR8NlRvwTHw25l+pTTfrwXa9rOYDe4K7Pl/l7wDLf2h4L1fopbft60FT9tGDwUunM0KD42yGEnfcbd496Sn3FygfMupl27hTGaGSWzf4m2At4u6530KFNx5CuJYKmQrx7paWI6XKGndDmQXx7CzyvcgFkLcIb4aeRbGShk4AOsH7b8z1PljnFHhQGTa7oSjizIylc70eCP4yjPUEAPX52MdcNZ6bpXgWfuQisyd72nN98P8G9Dvt1xX5LY3s7dwxaa6d6787/UjIBis59qlJNjd+LwH/693TyuJp3t66jl4fjFC7GYsT1mOs+pvXBQJQ6qNRz/TVev8EuOOptRuZ6V010wMb8YEQ5eyy+d4CwyfZem/7MrCo3l3mnGljPYXA45chG132fRMoDiN0FAbMAX6XByY86C/xwO5gKN4u/fDGJE+tqe8kkFcYwlBZO5c/8reh+70556a/n3BpcGdnBQDUjGBeSkwyhM6dDnExJf6G9fkE2qxVzfpmCe7SxWq1zelYJGpb6c1ViZfWLPP5YUFSlbbJBhmCr8Tmb36cmLVmqc8LbWk/fiR4sWBh4x64nUXh2t4IzZ6WmCxJxUubZLhthpadrMG08sZdTdtYF3+3I9AHQvkTAFgVAHkDyuAxuLhF1LSBFrn8raZMWMcrAFg1jge33Q8tbBEMatzCIgPIr8J96z7uVbs84mHXlZadLDJoLQwXNrlCFZN09PugNGa6/RLcooSMo8E40RaulbT+ULIDCig7FJK9qLtx2+cB29gBrig3EC59oE1367fFShnLY3ET4C5vB3jMAM8xWPETvZo7xpw//Ss/RPrwm6QNU0d76r/xYYILrpzpi098lplLEjcP6uRoBCFI+OpEyrmAX9rd9wFHC8RgBlhZY9O2lkvYNzi/boWv8vYzBT6BhajfsKnlB1inpGXzvFXxTAI/FF6STxDgTbAo1gO7A5dgSarA3YxHbOrG3NPe+TzxbQhZqcbNLSXAo0MLZnqrvD/bewtoPozxT65Y6MPeRPwZAG0BaK4DIWxGC33w2+Ck44cD8e0fjsuCN7ac8+ncN76vLMvca6A39y7qZrK8SmIWIhP9VOFWU+jsqaBx+bbkibCet0PhXKpb8vJDt/3b7Bj1in1cvE2qDPnqsHhT0tvogVZunRZsBFrrrlYHFNsNUHDTe9/neGTemkR6aXYotXqQ03gojv0IizKmjXW3gXJev2Gl3z60m7M+vJJAkwcsJ498H9wII5OFNs2Qz3CeWoo5DsLCJIRlRnoEULqf4G+DtnVyasCDyIC83US+f7gjafXCmd5yZotkh8UuXa6yybNvZ8DOdYH1/gVW/Qj6Pod8EOOMi8Wb/7TcQPfkVHqo556vA9yRu2pCvCh16hv3y6MPOOiKS/d3sUofv++TCI4V25N8sEDWXs1zJFo51i1bwXQFFjKI7OnXxlFCPcCEN+z8Kb/zutdAYFEQh4y3XXK75O09BsZZnhvsrlulhinj2QGuf7Ei+3t+tl0OhaTTDcpcKQ2XXYJ7LBMwVDZvf5ooQRg94x530ZVXErR+EMJrBDh/7NHUcXPOZdkATaooKybSrRAhSzKsjgFWU/kNgZVaP2SVVr7rkyAYlx9u4UgByINUepwz4ioJYJWgvKRlW5P8mT+GNhkMUg24ur/A+7jR7ZazLpwJJaz/yJ9MxfXZwRRp1gseCYpMgssspxQypFe+zXTyp/Ny1TmTPQUrYS7vz/Eqg7N/8FFRNnoJwrmlbe2c+tp5kCaEMhLmq/CyeCljqGYD8ylY3rWw9g/BXUxif7AW7skj3NYJs+05iO8PwEX3PtXTeQ/nDAWpDDl/baIEz4wWkALYk2HB9i8DjSigTNjncJxMD4ZgyQ9CwOej6BjyZR7T0EJj/+IrNe2wWhIUuTJ/JtIHCx6CXBwGnydUTbq8WKHt3QQfeLwaHk1zhDw7UbSJWbj+ok8C7dB3wRT+BvAvdG6ckwq+EDSZ8PLSPl3uqyhoZR08OwXFn/N4B6diISk7ZW42XkGcS6+AspzIeWr5zXGwt5Cye2tAeQRZkBesSxwKeqcJBcpyzE+mrAhjpp071iYTZXTDV/+pgObAWm0qwMFnFFoxmTDhXGgZAh5lddRtHqybExFGghCg8WMDxTN+kEsRKJHCQhM1Butj59KLjZ1lEMLW2IhxItai9icQpG4DFCMaAEPN6r7U4+NZ5BEFhwuLBXVNHOo2LXnLG7HCrCRoCDdgnKtoGZEIwtvrmrP63u8oKMqoiAh2hAoRASUY4FJegKBfhoYuBu2cBCWpKA5B266vAhL4FumboMCz7Ddf9qR+u+03hfr1qRQJHlMU39U0YS5OzDFBb/7aMbr0iwvd29qyE95DmuAjhZnAD8/94OZ1ftPj7Z2VdNbmEspOQQCrqQEk6nHOCL98cGEZY05Vx9uw+FFuMmhWFBqVjToB1BIUwkbMh/s3BLnEOWDdCBwGPyuRM7UgUNMj5kPQou5ZhBDFML5ygiISnvl2bgkYYckjcsN281YnnodyVWLkWICGwUsRykGspVrGWAaPSLqjNCOE3InKjMoWiXspC/6OgI4STFJK4JBB2KQJjenvilhAlnPCsBZBYYHElPUALawEhbZ7E4cV7qYBwq4sAvuHmyP9sC8obVzDUOu3xGeI/xWQ6Vm2sEDJEKgoRaQBNDtkHKbsajCxPwh/CEotMifRRiugpH3sDPuZqaPdxRmyaIWAcX6zKuEAHX2L+tikSqXl53hCYLSKVD1Xjq9WDOp2WkCzPwhTCPHilbeneyNKiW3onWDjK0h+wnpFeWhqvjDwq1MiSxZ7C1qRJVhQNg55O0HNTcHl870jRT16KAgTdAEdFvYgAKKMLxSwSkFzo3NlXoAW49AYlChtlA/tCyqelJpOrr+WN3wenifHoFsfoVm01SoyPUALwKpBrh5bBWgWc0+CvPpTkiLceVnons0cMixNBARkGq2knkBRS43u58oFNjKBSW3pVczM5QXwGRdAyyAKxojJdolucfs7uNn9W+Iz7KYroEf8lYtZsSwEhZpKgi4uYs7AovVKHMYFVsx8t3scI/d+E9C16noWBwISAm8i4Gcf5NnMJb8aVO2cKFCvT/REeEz6uUuKspgWGnseueYYywvgmBQohBRBxHtRoBWCNqiTM9eaqQENJfgw5kq3WknktRrcH3ydxDXJxKOFFFa65wg1Gon6gjY9fsUCQ1gRSR+94wuVu8W0FycWC9XnyXoeg6AZ8XgUfUKe9ABNywmvwJ9cwHAIln2B+j4C2+UH0DBi0kOPxeWSSTH/vxWgIdBetUALRscCNDZdJBytRAGKrjJcvmsG9MCOThmbEVEWdd33yYoLrQU0QUPGYmFyKZvwBpeuhVC76tg082CnnHFOfbG5k5fgMCbEBt6R2+uYK3JcJj2hUS8ojmN2AbRVEK9HvAA9aywsVS7NFAao1nW9GqDZj7YNFQOVmTp0EOOpAf3Ck+6ti+d464tndItFLMyycCjE4Hsp+NblkftzjiHevlldn0rqWgDNNZs4x87wjt1swQbjJpyeNC1f2fTKgz3iluutC0MVroM65BM0xLLQlCfShVheSiloeB33EVoXLmrsJO5h5wfQHONq6xV2uVn1v2uh8wtoUkrrwk0V9WYEF2b5tiSpXb0cZQNJnfRcbvGcWh9JBnBzXU+Fm6goCL0k4in1MxHz6gkU6wnB7tfG6Zr9UQLjaF5QaUFQ5wVotqU7il1exnnK7Tps8OVSaGoLzQVF5pHWR4LGvNxrvTlSQfwRgKYQcg1ooWOtDcfHRtJZuOSRDU2CQB06qOZ3DOwor+WZUGjXAmiOy5CEQIOiPpJ1UQ7iwkk87jLYcbGpeceGOZvEppjgEdcem6a6ljIWoLn2HINjQRnwEpFlxjjPgNSShsXcwc8voHWFMVz4P2mhtROixaB2pStCrakXX+QFaPFs+8ZAFqxDQW3MnBcD+YxuYa0Gv4YHYS2vayFEPSoJWBVaaF6goYvNndUh+QQ0z2GXIDfVE1q1F0BA0y0NH/W8RVr/W4CmsmWiQMcKh/i8SaXsEM5zozb4tBuP204rG86KgtOGcLH2HFj/avGn3jqv2Zt8ZmQfZwEe8amfcz5UUkzafZRYgBaWlUoJHleoaHGjmxeBjv0QvOXVpQmDOzXKmYjjushmrl4MfTVZ/J8EtIboXHO8t3L2NVlolcvHbWHumI5Rd6qnIGg5KJyxkh7YhIamqwzwZ6Ittyp5q2krdz3zAjTj7vEDXdk8J8ZRWpBHX5Wrm2Yun+eLXOskLWpAY4/hfPqRYKIcknC8LYUQw6+A8LXTWhsxB228KkBwLRaawsp9B20b8pjuNt1hbQgl+M+wQr17S+VI9xHxZhRownE0N9cGwaLPVK+BeHYtFpp7G6SLPNaGcPS4EFsH1ScDHE/tPmvnGgvQDBfIG9ImlBrGVu5SQEkFuzVxBPfuCPD2nJKuAzrMCD0rlB8LzeZht5a3eyYIxuoBmouWV8JGU66NIdJAd4sprAxex7/dkb/FuI1jAVrsxmuBMGyizTPlGXfkHFwIATcM6ak0uSVbOTcXdPLM+WR6yKcWGvUcKLw4NYia1rW63MJb0gO0sFCxAI2YP2oDjmPTtR3dzxm18SQU+oZV/q9xfZfXhyNJrMu1ADrWMaRQaFTAWq+C41ABMBzLL6Dz8h7Yn1ZurwZoeglaj+efYqG/AfPFoeNenP91wzlgIfVC85iJAq135iriWgFo/oWbyhthPZGr4aZOQ96K0hMcVRmt+x5k7lhvwg2udrhwECVsXAC65RQCXBrw4u0ZN95YOoe4bV5aOdMU7Y4t+6bF+5UuKVcsD5ddwuZaFACFEPLYipdw1CnWCQDrkDc879YDm7ZMxI/cv9DbsKRl1QM0y/M4zskVpnBDjGMwBFLvlQhBx6UaD87VIwotfOFImXJegI4FHLbTKm8CJBagY41zlWMrXdrYRrvBxnkyTlfvIajXkwqY+0hqXv8TAH2nuGQgJsu3eXANtLV68gQGLQQvOTCrk9p9poXWIqRz42yHOobSxKmbaV21bfTAqWH2cbSxYAMmG3fZS+PSRAO8zdVFfabKPulCkm7ctsp13MNn4qacGF/cLONCa8EWSzjZltaDSduGu7naSwxUTAS/+jaWGJ9jMP0eQF9LfE8APPOoK0ppqddFz0MS/NeOI+4vUOHk99REeAJapcK5xwK0OLaMpSC0oWKsUx6OEeu8/R8JaL3rgIxfuBml1XYacJJXtwOgUV9++KMATbDRU+AxDBjPN5tq4paXE3eAJVzLLNmup7UUzjWz1Oeu4nhE646K4zHtMRAXNNbmIBUAFYPWfRR96VnPvFxBvSMbKkceJ/4eQOtZRy6InuKgAlLHoqynFma80HBl/jTPr7tn4RQL0EIGyGOte683jgAt/84Y73HOfcUTtWEWC9DiBETvdCIWn7mHoFWyHJeyxKM2rSfyjwQ0J4z7wulwecuKxWQcysVRA5paDpf2tZtbBQHoqHdW/yhA0xIw03riLagAXi7ZgdcO699W28zXE+VBY+Ndzz7uOvvhQl9VQTfByTiJoFNfYhHxGF3rdvWyIzEmlRbHYDuGF+K+tBAAPSsYvhKZyx2OBXT2TwVJ4KqVgxBY3jPWxuKC3lgut/JijuoCj+b4TdJaL714X3VdV3r5afeFRa96U/MDaLFbrXbrRTuGY5yn9uRDWGhcGc7GvXVI0m8pr11uyqHWQxR81gsFYgFahIn/bwBN9k54wuVe+pY3EmOJGI7PRHyi2ak+ATCnqReH//9RgNb2qyNsvPDvwTut5fCmU5TWF3W5+LTyvKQhEm5KOeCVJGrPd8VzAVj+1tvgEzvDelc5+RIKE94h/2ncQFdRMYbY3KPCELfq6IYz5RUna6+kKuuEWJBgUru7QjmIOWg9Ee2FE9ZTX1DBzvgJ7R3rWBY61roIvunF4wLQS970np84zK3c/xcpFqD1xuF68mYfd7/zC2jhbrO//zqgx/R37sXrf7eJyYk3jfgbr/d95/XIkS9b8BlBSA2pTiwT570ozxVDq+ueSg/mbFzrT6QgUWgIYFox8aaThslPANCRzwOJZ3h9cA2+1NFCj2aU6cbQfAUw3mYYh3ZRbl8s4eHNM9DGO6Z8r3ck3PAloJsfNIg04WYU5y1uiqn6moH/A3AZh1H700VlHVoezlWttGg91X2yD3GziDxavsDnxKUKRZmo14bzJG0Yoz/HIGhJix5N7AdHPQGjUYrccQ7PTyGZYMNNqcgLDWIt2adI6vooO4FXN3fhFmFr0WfBwgYJ+w+R+qSVc1Xxpg1eBJl08niokrC8Qm70eKBeF86J8iH4RrrUtKl5hnfY96K/sup1Jj/JA63cqsfg2nAMlRwrb9vprTf7UXsP6nUhXbg/4cZnp5TbgBps/Pk3xbB7zPMegqaHjnDzZhPd3VwvmaOMO9nKJ2Q0KU9Asy7GzMSfqDdidPrh3eCeOuVKEfrgM9KtBSi/XBG1ASf6CO+U8yMH15L4zh9fgN+E9nyjp9RVGvMueGOGCaj/HP6POkOP0XYByrsi/2bmf6v4KP7lhwQe1LRVFBfGeAXlwzTPiET1Cwo8X+dXYKJea1S14Ysbm5Ajiv0qc1QULcZOQ72jMejWdkHDkIm8DllPbvgKJb9Ao8cDPXKiXqRRVaCi64mcEWMO/DKL8m24fKYtqMev5WgTP4wQCcVUD/kGDu+yf4kc9UIMfvcC3xbkc9xrrha1e4zF4edeXtD0Im42NUY5rziqwUOwszxyET/c9qqAZj2MRzD2QxYvP4jXFyl80zHxcVebURjUfBFenfLUgmhDsJOp+bLU4Y4jG3NhugmyqPPmcL2F+DtEHfOHx+NlC353Spv4Sh3rr4wxl2w8U+jE800aXkfmiWcE6yJkIUDisz9sGqEprNDI96g1EycJeE6+aBU7Py/EewCFVcSXRZvMMF1p+Eva1AqaSjPi2bGeagwaEAp71HP85iuU7Eu7nrmYhgLyjevI+pyPemyh6PiM89HKJ/dx9Mr1xlF4h9wTWWvUKP8cQ8svxaCEeU3MqGnLFzb0CMlPWa7jIBDRWNOQ76JmsixMoPr2hlIenpS62V61QOdFSNg74JjKV0eQcr3MfrWJ5EVzrLY6c8lzGFpnbYXwuOQHaefzPOcdtmZpqMf5knesH7V7rzMX5aMBYf6zLbNIkbURBeF5sX/SxXYcg2NFkoqOSJmYX3g9xFqI5+xH0K3QouWHTp98l1p970CPVu18FP7p8EBNPv+P4rPOWubFM4V2PR5oB9GZI/nKJDAg1o7zUKe8MJNvbGjpyc/vXIDOT6Prda5z4DoH/p4cuA7ov+e6XKfqOgd+Fwf+DwsWYyv97JS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66" name="AutoShape 14" descr="data:image/png;base64,iVBORw0KGgoAAAANSUhEUgAAAPQAAAAcCAYAAABWOJIRAAAe4UlEQVR4Xu1cCbxNVfveZ7z3nDsZ4hpzlSnxJcNnyNQgQxQyyxSJZIgyFCJJKmMlCqHBEEUhURkSMpQhQtx7zVRc7j3ztP/PszvrtM+++1xXX/X19bd+v/W796y9hne9633eYa21t0G6nq5z4DoH/iMOjOjt/Mjvk1O8HqlgkWKGtdY4wwXkb5+caNv6H3X8Oxobfkeb602uc+A6B8IcGNDe8d0jw+K22BIN5U1GKfHsqVCpK1myacaznlIbDifXMBgMe/9KZl0H9F/J7etj/eM48Myjzt1FSxjt1euaD9rsUqkad5jT507xNEtKMQQ79okzYcI9AOrVf9XEI4B+4UnXELgJuzHwKZ9XfoAEmM3SheEv2pe+8oy7/s/nQ0+gyFi4iGEJy/g83OajUFCuc/5MqH9yQeP2cTPto/JLPPotw7qOHLmf2ylXsiUYDl+tPducPRlcmHNFLlWxqvluuDUn2Mfo/s65Lod8k8VqyLJYpSyzxfCztq9w27eLlTTO4RxI/9kToe4lyhgXPf2Kfbqgm33x/+ffSOijngvru5xyFZYlpxg2GE2GHWJ8vTmH+TYM9FwkLxOTjW+ynl4b0nb5UmhMgULGCernL410dRS8DfjlIhxX8F87JuuSJqyVMpcixYxD1H1xXn6fVHjyvIQ2Megtw7W/mrs4bpBrEtuTHi2PtP1yXuo+2TY7K1RXT1bIL6zt8/ZEw7H89Mt55iUz7A9jV8d8Vgk+DO3m2OTzSMlpFUxt8lo7MQ/Sj3GmgpdDUVaa+BDt2D940Mbnlfqt/cBrd2RLUov2Vk+j5pYrZcsbk79Y7bc4rsimkS/bGgLUf4n7bRAAKV7amOT3SoUKFjFsSy1uNNS503xh0eveumdOhMpCiE4NHBu/N7WEceuclzyTHh0e33RYd+fMtPKm4+mHg61vqmRaOXBM/KlvNgXqfLzY969gUPoGwJedDjlh/GsJTVXMqe/IDjVHnx0LFTEecGTLaTdXMpmg2fb3Gxm/G4JbYc1Sf50+w+KrqxlKAKPPIiVvNB45cTxU9rVlCeMvnA21+vg9X6u9O4M+0Hf67laWPfc8YPkZ7W5EPr1/d7DIghmeTo2aWRq2fijuAJm/c4t/de8n4vdhnOJb1/tTQf++p6fY0jet9dc4+F3wl+zL8qq4eKnC0Am2ZZ8s9g1u1dm6BwvxvFBeAEP1R56MuyhDlle+42t/5ZIsg47EO++z3MUx1MIs+NquV9xnde80+5fN87XdvytQFoKRhTGW9x9lG6tWIFm/yDWeeC5+1toP/B3Ay/YY97IQ8CmLElZ+9qH//mp1TBlL3vTVGTwuvh+ef0UFA172QH9XqMiq1jCdwbxbTp6nKCfz4je9LTv3jWvNvgjmtt3jViDGq/Plan/nHw8FnQDN7YIGxoH2BEMOxkj86ZxcpvwtxgWNW1hfVa8d4sS2HrfcpGVH6yoo4VJQjAk/Hgya7+8Sp6sgCB7wrNCt1U3O05mhmzFH/1Mv2KaUKWe8dHh/sOVXn/lL9x1uqy0UssVisPYYFLfPYpGKHD8cLNOwqbWznuJhGfsGX6Zjvk03rvY3AnAPQ9G1FfXpCt9U0bi90r9MZX88GCoDntV7eZS7adVaZpvNJj21Z1ugWMaRkPfVZQmVyZ+8xnns6fj35k31Pgt5vQScJEP5p3F88rz/qPitKxZ4u0FmCPaUH/YGfetX+v0njwflKe8kpF++JKe+O8tb5PHR8UXzGifW+NdabiBhvYbEp1epbvoMje9EvgOZLoIXuRjyDeG/+/HXN+lJ9wMQ9LjtG/1fPfJk/GaU1USuc/Zk6OMSNxo3X/xZHgEw21C2EELTBiC/qduA+Jsp4LTE93WwhGreYU44ciCYVrGqKR71XgPAWmz7IlCvbXfr00Mfcr479d2EbZh8S9XCLQjT0RB/c5A/CdNUDn/bIZ9CpgbcR1qQKyLvB9jsc6d4uzdoarlz15bAGQjjF89MsbEvtquAbETehFwU+RbkjEN7gzJioO9fm+AZ/d6XiatQdgbKq1aV6uZdde8yl4GA/ISytRDQ2qXSjK2+/jyQirnb2z9sLSsWjFYoLk6Ka/6gxXRDMWNOyTJGehEu5G6Zx0Jld2z0p3R6JG4w6iueTlg4MzmHBTO8Qxo2M7tvqmhqN7KPa/qLc+2k4adV7/l6PdDVWualke6Sw1+0XXhxuNtzy22mDSjL+Olc6G6j0VDohlTDGtRNWbfCf3ezBy2rVy/x3WkwSjXv62CtN36wu9+zM2wXOB6UcsfK1UypCYmGX6rXM987ZbSnisEgd4FQfo/HVuTLAP3Au1pahoFG8kfxxqrVNpVs3s7KMe5DdiJffO8N77Cu/eM+Qj16cJFEQGGtP0f9Iih0ICci10I+hMw+Mhe95p1Tp7H5KDytVlNGu2ZhfB/KSaP/i0/8HaCkv0C/uh7fpKdcU0e+ZDt27lSo/NYNgXpXLoVu7vNk/CrU703l1eXRuA3gDz3QSlCmpTv0thae/aJnP6znQZRTPh/8YL6vQfHShsv1m1iqxQIb5wEDQmxIAGfXeVM9tmHP276eOsZtBL0HUXwCazag5+C4dPxfA+tSAnSx+kXkbciNnurpMr28wH4e/9f8s0Ft6NAg+/LSLUlf79gUMHww31t3xGTbGmie6s8PcRX7+bxsh2XeXquB2TKit6tm2QrGi1k/y76GzSxWBP+J320POKChZpUuawzNn+YdJcvSsd5D49a/N9vbGdqv8OhpttGPPeh8cdaKhK1jHnNlTphlXw0AlL/jHrPz1ec8gxs2NYe8XukMmNB4zsqE5bBexSYMcRdr28Na9NbbTeshhBnlKhmTChQ2OKAYevUdHj8blrMXaC2+8LPEiWAQQ4T6M8d7BsJSSZPn29/qepejr8clx6WWMvpadbK85nFLzQGoCv9uaC4/qLNz58zFCd+hjaf1v3Pu6zci/gpoDjVvZ5kPt6rsiWOhUgM7OurRdWI6kFMgI+NoKAfCHcS85lJ4ls713b35U38lWJ2LUEybC6caap87JSchZEjasz1wGf1XhAJYCevBzZCjn37gu/+bLYFa+3YGodltL8AydYVCtA7p4iwJ5XAGXs/S778N1KIVhjKp2aelo+tLbyecrt/EfGb6s55VCYlS6/Nn5QJjptk+xRwdo/q4hi/akLjz0+X+8hDG91NLGg17twcqpR8NlRvwTHw25l+pTTfrwXa9rOYDe4K7Pl/l7wDLf2h4L1fopbft60FT9tGDwUunM0KD42yGEnfcbd496Sn3FygfMupl27hTGaGSWzf4m2At4u6530KFNx5CuJYKmQrx7paWI6XKGndDmQXx7CzyvcgFkLcIb4aeRbGShk4AOsH7b8z1PljnFHhQGTa7oSjizIylc70eCP4yjPUEAPX52MdcNZ6bpXgWfuQisyd72nN98P8G9Dvt1xX5LY3s7dwxaa6d6787/UjIBis59qlJNjd+LwH/693TyuJp3t66jl4fjFC7GYsT1mOs+pvXBQJQ6qNRz/TVev8EuOOptRuZ6V010wMb8YEQ5eyy+d4CwyfZem/7MrCo3l3mnGljPYXA45chG132fRMoDiN0FAbMAX6XByY86C/xwO5gKN4u/fDGJE+tqe8kkFcYwlBZO5c/8reh+70556a/n3BpcGdnBQDUjGBeSkwyhM6dDnExJf6G9fkE2qxVzfpmCe7SxWq1zelYJGpb6c1ViZfWLPP5YUFSlbbJBhmCr8Tmb36cmLVmqc8LbWk/fiR4sWBh4x64nUXh2t4IzZ6WmCxJxUubZLhthpadrMG08sZdTdtYF3+3I9AHQvkTAFgVAHkDyuAxuLhF1LSBFrn8raZMWMcrAFg1jge33Q8tbBEMatzCIgPIr8J96z7uVbs84mHXlZadLDJoLQwXNrlCFZN09PugNGa6/RLcooSMo8E40RaulbT+ULIDCig7FJK9qLtx2+cB29gBrig3EC59oE1367fFShnLY3ET4C5vB3jMAM8xWPETvZo7xpw//Ss/RPrwm6QNU0d76r/xYYILrpzpi098lplLEjcP6uRoBCFI+OpEyrmAX9rd9wFHC8RgBlhZY9O2lkvYNzi/boWv8vYzBT6BhajfsKnlB1inpGXzvFXxTAI/FF6STxDgTbAo1gO7A5dgSarA3YxHbOrG3NPe+TzxbQhZqcbNLSXAo0MLZnqrvD/bewtoPozxT65Y6MPeRPwZAG0BaK4DIWxGC33w2+Ck44cD8e0fjsuCN7ac8+ncN76vLMvca6A39y7qZrK8SmIWIhP9VOFWU+jsqaBx+bbkibCet0PhXKpb8vJDt/3b7Bj1in1cvE2qDPnqsHhT0tvogVZunRZsBFrrrlYHFNsNUHDTe9/neGTemkR6aXYotXqQ03gojv0IizKmjXW3gXJev2Gl3z60m7M+vJJAkwcsJ498H9wII5OFNs2Qz3CeWoo5DsLCJIRlRnoEULqf4G+DtnVyasCDyIC83US+f7gjafXCmd5yZotkh8UuXa6yybNvZ8DOdYH1/gVW/Qj6Pod8EOOMi8Wb/7TcQPfkVHqo556vA9yRu2pCvCh16hv3y6MPOOiKS/d3sUofv++TCI4V25N8sEDWXs1zJFo51i1bwXQFFjKI7OnXxlFCPcCEN+z8Kb/zutdAYFEQh4y3XXK75O09BsZZnhvsrlulhinj2QGuf7Ei+3t+tl0OhaTTDcpcKQ2XXYJ7LBMwVDZvf5ooQRg94x530ZVXErR+EMJrBDh/7NHUcXPOZdkATaooKybSrRAhSzKsjgFWU/kNgZVaP2SVVr7rkyAYlx9u4UgByINUepwz4ioJYJWgvKRlW5P8mT+GNhkMUg24ur/A+7jR7ZazLpwJJaz/yJ9MxfXZwRRp1gseCYpMgssspxQypFe+zXTyp/Ny1TmTPQUrYS7vz/Eqg7N/8FFRNnoJwrmlbe2c+tp5kCaEMhLmq/CyeCljqGYD8ylY3rWw9g/BXUxif7AW7skj3NYJs+05iO8PwEX3PtXTeQ/nDAWpDDl/baIEz4wWkALYk2HB9i8DjSigTNjncJxMD4ZgyQ9CwOej6BjyZR7T0EJj/+IrNe2wWhIUuTJ/JtIHCx6CXBwGnydUTbq8WKHt3QQfeLwaHk1zhDw7UbSJWbj+ok8C7dB3wRT+BvAvdG6ckwq+EDSZ8PLSPl3uqyhoZR08OwXFn/N4B6diISk7ZW42XkGcS6+AspzIeWr5zXGwt5Cye2tAeQRZkBesSxwKeqcJBcpyzE+mrAhjpp071iYTZXTDV/+pgObAWm0qwMFnFFoxmTDhXGgZAh5lddRtHqybExFGghCg8WMDxTN+kEsRKJHCQhM1Butj59KLjZ1lEMLW2IhxItai9icQpG4DFCMaAEPN6r7U4+NZ5BEFhwuLBXVNHOo2LXnLG7HCrCRoCDdgnKtoGZEIwtvrmrP63u8oKMqoiAh2hAoRASUY4FJegKBfhoYuBu2cBCWpKA5B266vAhL4FumboMCz7Ddf9qR+u+03hfr1qRQJHlMU39U0YS5OzDFBb/7aMbr0iwvd29qyE95DmuAjhZnAD8/94OZ1ftPj7Z2VdNbmEspOQQCrqQEk6nHOCL98cGEZY05Vx9uw+FFuMmhWFBqVjToB1BIUwkbMh/s3BLnEOWDdCBwGPyuRM7UgUNMj5kPQou5ZhBDFML5ygiISnvl2bgkYYckjcsN281YnnodyVWLkWICGwUsRykGspVrGWAaPSLqjNCOE3InKjMoWiXspC/6OgI4STFJK4JBB2KQJjenvilhAlnPCsBZBYYHElPUALawEhbZ7E4cV7qYBwq4sAvuHmyP9sC8obVzDUOu3xGeI/xWQ6Vm2sEDJEKgoRaQBNDtkHKbsajCxPwh/CEotMifRRiugpH3sDPuZqaPdxRmyaIWAcX6zKuEAHX2L+tikSqXl53hCYLSKVD1Xjq9WDOp2WkCzPwhTCPHilbeneyNKiW3onWDjK0h+wnpFeWhqvjDwq1MiSxZ7C1qRJVhQNg55O0HNTcHl870jRT16KAgTdAEdFvYgAKKMLxSwSkFzo3NlXoAW49AYlChtlA/tCyqelJpOrr+WN3wenifHoFsfoVm01SoyPUALwKpBrh5bBWgWc0+CvPpTkiLceVnons0cMixNBARkGq2knkBRS43u58oFNjKBSW3pVczM5QXwGRdAyyAKxojJdolucfs7uNn9W+Iz7KYroEf8lYtZsSwEhZpKgi4uYs7AovVKHMYFVsx8t3scI/d+E9C16noWBwISAm8i4Gcf5NnMJb8aVO2cKFCvT/REeEz6uUuKspgWGnseueYYywvgmBQohBRBxHtRoBWCNqiTM9eaqQENJfgw5kq3WknktRrcH3ydxDXJxKOFFFa65wg1Gon6gjY9fsUCQ1gRSR+94wuVu8W0FycWC9XnyXoeg6AZ8XgUfUKe9ABNywmvwJ9cwHAIln2B+j4C2+UH0DBi0kOPxeWSSTH/vxWgIdBetUALRscCNDZdJBytRAGKrjJcvmsG9MCOThmbEVEWdd33yYoLrQU0QUPGYmFyKZvwBpeuhVC76tg082CnnHFOfbG5k5fgMCbEBt6R2+uYK3JcJj2hUS8ojmN2AbRVEK9HvAA9aywsVS7NFAao1nW9GqDZj7YNFQOVmTp0EOOpAf3Ck+6ti+d464tndItFLMyycCjE4Hsp+NblkftzjiHevlldn0rqWgDNNZs4x87wjt1swQbjJpyeNC1f2fTKgz3iluutC0MVroM65BM0xLLQlCfShVheSiloeB33EVoXLmrsJO5h5wfQHONq6xV2uVn1v2uh8wtoUkrrwk0V9WYEF2b5tiSpXb0cZQNJnfRcbvGcWh9JBnBzXU+Fm6goCL0k4in1MxHz6gkU6wnB7tfG6Zr9UQLjaF5QaUFQ5wVotqU7il1exnnK7Tps8OVSaGoLzQVF5pHWR4LGvNxrvTlSQfwRgKYQcg1ooWOtDcfHRtJZuOSRDU2CQB06qOZ3DOwor+WZUGjXAmiOy5CEQIOiPpJ1UQ7iwkk87jLYcbGpeceGOZvEppjgEdcem6a6ljIWoLn2HINjQRnwEpFlxjjPgNSShsXcwc8voHWFMVz4P2mhtROixaB2pStCrakXX+QFaPFs+8ZAFqxDQW3MnBcD+YxuYa0Gv4YHYS2vayFEPSoJWBVaaF6goYvNndUh+QQ0z2GXIDfVE1q1F0BA0y0NH/W8RVr/W4CmsmWiQMcKh/i8SaXsEM5zozb4tBuP204rG86KgtOGcLH2HFj/avGn3jqv2Zt8ZmQfZwEe8amfcz5UUkzafZRYgBaWlUoJHleoaHGjmxeBjv0QvOXVpQmDOzXKmYjjushmrl4MfTVZ/J8EtIboXHO8t3L2NVlolcvHbWHumI5Rd6qnIGg5KJyxkh7YhIamqwzwZ6Ittyp5q2krdz3zAjTj7vEDXdk8J8ZRWpBHX5Wrm2Yun+eLXOskLWpAY4/hfPqRYKIcknC8LYUQw6+A8LXTWhsxB228KkBwLRaawsp9B20b8pjuNt1hbQgl+M+wQr17S+VI9xHxZhRownE0N9cGwaLPVK+BeHYtFpp7G6SLPNaGcPS4EFsH1ScDHE/tPmvnGgvQDBfIG9ImlBrGVu5SQEkFuzVxBPfuCPD2nJKuAzrMCD0rlB8LzeZht5a3eyYIxuoBmouWV8JGU66NIdJAd4sprAxex7/dkb/FuI1jAVrsxmuBMGyizTPlGXfkHFwIATcM6ak0uSVbOTcXdPLM+WR6yKcWGvUcKLw4NYia1rW63MJb0gO0sFCxAI2YP2oDjmPTtR3dzxm18SQU+oZV/q9xfZfXhyNJrMu1ADrWMaRQaFTAWq+C41ABMBzLL6Dz8h7Yn1ZurwZoeglaj+efYqG/AfPFoeNenP91wzlgIfVC85iJAq135iriWgFo/oWbyhthPZGr4aZOQ96K0hMcVRmt+x5k7lhvwg2udrhwECVsXAC65RQCXBrw4u0ZN95YOoe4bV5aOdMU7Y4t+6bF+5UuKVcsD5ddwuZaFACFEPLYipdw1CnWCQDrkDc879YDm7ZMxI/cv9DbsKRl1QM0y/M4zskVpnBDjGMwBFLvlQhBx6UaD87VIwotfOFImXJegI4FHLbTKm8CJBagY41zlWMrXdrYRrvBxnkyTlfvIajXkwqY+0hqXv8TAH2nuGQgJsu3eXANtLV68gQGLQQvOTCrk9p9poXWIqRz42yHOobSxKmbaV21bfTAqWH2cbSxYAMmG3fZS+PSRAO8zdVFfabKPulCkm7ctsp13MNn4qacGF/cLONCa8EWSzjZltaDSduGu7naSwxUTAS/+jaWGJ9jMP0eQF9LfE8APPOoK0ppqddFz0MS/NeOI+4vUOHk99REeAJapcK5xwK0OLaMpSC0oWKsUx6OEeu8/R8JaL3rgIxfuBml1XYacJJXtwOgUV9++KMATbDRU+AxDBjPN5tq4paXE3eAJVzLLNmup7UUzjWz1Oeu4nhE646K4zHtMRAXNNbmIBUAFYPWfRR96VnPvFxBvSMbKkceJ/4eQOtZRy6InuKgAlLHoqynFma80HBl/jTPr7tn4RQL0EIGyGOte683jgAt/84Y73HOfcUTtWEWC9DiBETvdCIWn7mHoFWyHJeyxKM2rSfyjwQ0J4z7wulwecuKxWQcysVRA5paDpf2tZtbBQHoqHdW/yhA0xIw03riLagAXi7ZgdcO699W28zXE+VBY+Ndzz7uOvvhQl9VQTfByTiJoFNfYhHxGF3rdvWyIzEmlRbHYDuGF+K+tBAAPSsYvhKZyx2OBXT2TwVJ4KqVgxBY3jPWxuKC3lgut/JijuoCj+b4TdJaL714X3VdV3r5afeFRa96U/MDaLFbrXbrRTuGY5yn9uRDWGhcGc7GvXVI0m8pr11uyqHWQxR81gsFYgFahIn/bwBN9k54wuVe+pY3EmOJGI7PRHyi2ak+ATCnqReH//9RgNb2qyNsvPDvwTut5fCmU5TWF3W5+LTyvKQhEm5KOeCVJGrPd8VzAVj+1tvgEzvDelc5+RIKE94h/2ncQFdRMYbY3KPCELfq6IYz5RUna6+kKuuEWJBgUru7QjmIOWg9Ee2FE9ZTX1DBzvgJ7R3rWBY61roIvunF4wLQS970np84zK3c/xcpFqD1xuF68mYfd7/zC2jhbrO//zqgx/R37sXrf7eJyYk3jfgbr/d95/XIkS9b8BlBSA2pTiwT570ozxVDq+ueSg/mbFzrT6QgUWgIYFox8aaThslPANCRzwOJZ3h9cA2+1NFCj2aU6cbQfAUw3mYYh3ZRbl8s4eHNM9DGO6Z8r3ck3PAloJsfNIg04WYU5y1uiqn6moH/A3AZh1H700VlHVoezlWttGg91X2yD3GziDxavsDnxKUKRZmo14bzJG0Yoz/HIGhJix5N7AdHPQGjUYrccQ7PTyGZYMNNqcgLDWIt2adI6vooO4FXN3fhFmFr0WfBwgYJ+w+R+qSVc1Xxpg1eBJl08niokrC8Qm70eKBeF86J8iH4RrrUtKl5hnfY96K/sup1Jj/JA63cqsfg2nAMlRwrb9vprTf7UXsP6nUhXbg/4cZnp5TbgBps/Pk3xbB7zPMegqaHjnDzZhPd3VwvmaOMO9nKJ2Q0KU9Asy7GzMSfqDdidPrh3eCeOuVKEfrgM9KtBSi/XBG1ASf6CO+U8yMH15L4zh9fgN+E9nyjp9RVGvMueGOGCaj/HP6POkOP0XYByrsi/2bmf6v4KP7lhwQe1LRVFBfGeAXlwzTPiET1Cwo8X+dXYKJea1S14Ysbm5Ajiv0qc1QULcZOQ72jMejWdkHDkIm8DllPbvgKJb9Ao8cDPXKiXqRRVaCi64mcEWMO/DKL8m24fKYtqMev5WgTP4wQCcVUD/kGDu+yf4kc9UIMfvcC3xbkc9xrrha1e4zF4edeXtD0Im42NUY5rziqwUOwszxyET/c9qqAZj2MRzD2QxYvP4jXFyl80zHxcVebURjUfBFenfLUgmhDsJOp+bLU4Y4jG3NhugmyqPPmcL2F+DtEHfOHx+NlC353Spv4Sh3rr4wxl2w8U+jE800aXkfmiWcE6yJkIUDisz9sGqEprNDI96g1EycJeE6+aBU7Py/EewCFVcSXRZvMMF1p+Eva1AqaSjPi2bGeagwaEAp71HP85iuU7Eu7nrmYhgLyjevI+pyPemyh6PiM89HKJ/dx9Mr1xlF4h9wTWWvUKP8cQ8svxaCEeU3MqGnLFzb0CMlPWa7jIBDRWNOQ76JmsixMoPr2hlIenpS62V61QOdFSNg74JjKV0eQcr3MfrWJ5EVzrLY6c8lzGFpnbYXwuOQHaefzPOcdtmZpqMf5knesH7V7rzMX5aMBYf6zLbNIkbURBeF5sX/SxXYcg2NFkoqOSJmYX3g9xFqI5+xH0K3QouWHTp98l1p970CPVu18FP7p8EBNPv+P4rPOWubFM4V2PR5oB9GZI/nKJDAg1o7zUKe8MJNvbGjpyc/vXIDOT6Prda5z4DoH/p4cuA7ov+e6XKfqOgd+Fwf+DwsWYyv97JS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8261074"/>
              </p:ext>
            </p:extLst>
          </p:nvPr>
        </p:nvGraphicFramePr>
        <p:xfrm>
          <a:off x="214282" y="1714488"/>
          <a:ext cx="8643998" cy="396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5253"/>
                <a:gridCol w="1582839"/>
                <a:gridCol w="1347330"/>
                <a:gridCol w="1318576"/>
              </a:tblGrid>
              <a:tr h="42862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Специальность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2020</a:t>
                      </a:r>
                      <a:endParaRPr lang="ru-RU" dirty="0"/>
                    </a:p>
                  </a:txBody>
                  <a:tcPr/>
                </a:tc>
              </a:tr>
              <a:tr h="6717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Продавец. Контролёр-кассир (контролёр).</a:t>
                      </a:r>
                      <a:endParaRPr lang="ru-RU" sz="1600" dirty="0" smtClean="0"/>
                    </a:p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smtClean="0"/>
                        <a:t>5,4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4,4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>
                          <a:latin typeface="+mn-lt"/>
                          <a:cs typeface="Times New Roman" pitchFamily="18" charset="0"/>
                        </a:rPr>
                        <a:t>5,4</a:t>
                      </a:r>
                      <a:endParaRPr lang="ru-RU" sz="3600" b="1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713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Электромонтёр по ремонту и обслуживанию электрооборудования. Водитель автомобиля категории "С". Слесарь по ремонту автомобилей.</a:t>
                      </a: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4,4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5,2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 smtClean="0">
                          <a:latin typeface="+mn-lt"/>
                          <a:cs typeface="Times New Roman" pitchFamily="18" charset="0"/>
                        </a:rPr>
                        <a:t>5,4</a:t>
                      </a:r>
                    </a:p>
                    <a:p>
                      <a:endParaRPr lang="ru-RU" dirty="0"/>
                    </a:p>
                  </a:txBody>
                  <a:tcPr/>
                </a:tc>
              </a:tr>
              <a:tr h="590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Овощевод. Рабочий зелёного строительства. Цветовод.</a:t>
                      </a: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700" dirty="0" smtClean="0"/>
                        <a:t>Не было конкурса</a:t>
                      </a:r>
                      <a:endParaRPr lang="ru-RU" sz="1400" b="1" kern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700" dirty="0" smtClean="0"/>
                        <a:t>3,4</a:t>
                      </a:r>
                      <a:endParaRPr lang="ru-RU" sz="3600" b="1" kern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 smtClean="0">
                          <a:latin typeface="+mn-lt"/>
                          <a:cs typeface="Times New Roman" pitchFamily="18" charset="0"/>
                        </a:rPr>
                        <a:t>5,4</a:t>
                      </a:r>
                    </a:p>
                  </a:txBody>
                  <a:tcPr/>
                </a:tc>
              </a:tr>
              <a:tr h="882933">
                <a:tc>
                  <a:txBody>
                    <a:bodyPr/>
                    <a:lstStyle/>
                    <a:p>
                      <a:r>
                        <a:rPr kumimoji="0" lang="ru-RU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Водитель автомобиля категорий  "С".</a:t>
                      </a:r>
                      <a:endParaRPr kumimoji="0" lang="ru-RU" sz="16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ru-RU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Водитель автомобиля (международные перевозки)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kumimoji="0" lang="ru-RU" sz="16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Слесарь по ремонту автомобилей.</a:t>
                      </a:r>
                      <a:endParaRPr kumimoji="0" lang="ru-RU" sz="1600" b="0" i="0" u="non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6,2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6,3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b="1" dirty="0" smtClean="0"/>
                        <a:t>6,2</a:t>
                      </a:r>
                    </a:p>
                    <a:p>
                      <a:pPr algn="ctr"/>
                      <a:endParaRPr lang="ru-RU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5833478" y="1000108"/>
            <a:ext cx="3310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/>
              <a:t>г. Гомель, Волгоградская, 12</a:t>
            </a:r>
            <a:endParaRPr lang="ru-RU" sz="16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214546" y="1214422"/>
            <a:ext cx="4357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После 9 класса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5720" y="5572140"/>
            <a:ext cx="8572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После 11 класса</a:t>
            </a:r>
            <a:endParaRPr lang="ru-RU" sz="2800" dirty="0"/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08013197"/>
              </p:ext>
            </p:extLst>
          </p:nvPr>
        </p:nvGraphicFramePr>
        <p:xfrm>
          <a:off x="1" y="6143644"/>
          <a:ext cx="90011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69"/>
                <a:gridCol w="1606466"/>
                <a:gridCol w="1393919"/>
                <a:gridCol w="1463602"/>
              </a:tblGrid>
              <a:tr h="714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Продавец. Контролёр-кассир (контролёр). 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Оператор ЭВМ (ПЭВМ)</a:t>
                      </a:r>
                      <a:endParaRPr lang="ru-RU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4,4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700" dirty="0" smtClean="0">
                          <a:solidFill>
                            <a:schemeClr val="tx1"/>
                          </a:solidFill>
                        </a:rPr>
                        <a:t>Не</a:t>
                      </a:r>
                      <a:r>
                        <a:rPr lang="ru-RU" sz="1400" b="1" kern="700" baseline="0" dirty="0" smtClean="0">
                          <a:solidFill>
                            <a:schemeClr val="tx1"/>
                          </a:solidFill>
                        </a:rPr>
                        <a:t> было конкурса</a:t>
                      </a:r>
                      <a:endParaRPr lang="ru-RU" sz="1400" b="1" kern="7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700" dirty="0" smtClean="0">
                          <a:solidFill>
                            <a:schemeClr val="tx1"/>
                          </a:solidFill>
                        </a:rPr>
                        <a:t>Недобор</a:t>
                      </a:r>
                      <a:endParaRPr lang="ru-RU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Предлогаю услуги по электрике - Строительство / ремонт / убо…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900" y="0"/>
            <a:ext cx="761457" cy="1571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24936" cy="123952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700" b="1" dirty="0" smtClean="0">
                <a:solidFill>
                  <a:srgbClr val="FF0000"/>
                </a:solidFill>
              </a:rPr>
              <a:t>УО «Гомельский государственный профессионально-технический колледж электротехники»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1"/>
          </p:nvPr>
        </p:nvSpPr>
        <p:spPr>
          <a:xfrm>
            <a:off x="457200" y="928670"/>
            <a:ext cx="7467600" cy="5545282"/>
          </a:xfrm>
        </p:spPr>
        <p:txBody>
          <a:bodyPr/>
          <a:lstStyle/>
          <a:p>
            <a:pPr algn="ctr" fontAlgn="t">
              <a:buNone/>
            </a:pPr>
            <a:r>
              <a:rPr lang="ru-RU" sz="2800" b="1" dirty="0" smtClean="0"/>
              <a:t>После 9 класса</a:t>
            </a:r>
          </a:p>
          <a:p>
            <a:pPr fontAlgn="t"/>
            <a:endParaRPr lang="ru-RU" b="1" dirty="0" smtClean="0"/>
          </a:p>
          <a:p>
            <a:pPr fontAlgn="t"/>
            <a:endParaRPr lang="ru-RU" dirty="0" smtClean="0"/>
          </a:p>
          <a:p>
            <a:pPr fontAlgn="t"/>
            <a:endParaRPr lang="ru-RU" dirty="0" smtClean="0"/>
          </a:p>
          <a:p>
            <a:pPr fontAlgn="t"/>
            <a:endParaRPr lang="ru-RU" dirty="0" smtClean="0"/>
          </a:p>
          <a:p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79201878"/>
              </p:ext>
            </p:extLst>
          </p:nvPr>
        </p:nvGraphicFramePr>
        <p:xfrm>
          <a:off x="0" y="1357299"/>
          <a:ext cx="89644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0178"/>
                <a:gridCol w="1024624"/>
                <a:gridCol w="1024624"/>
                <a:gridCol w="805062"/>
              </a:tblGrid>
              <a:tr h="48477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aseline="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9933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Электромонтер по ремонту и обслуживанию электрооборудования. </a:t>
                      </a: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Радиомеханик по обслуживанию и ремонту радиотелевизионной аппаратуры</a:t>
                      </a:r>
                      <a:endParaRPr lang="ru-RU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5</a:t>
                      </a:r>
                      <a:r>
                        <a:rPr lang="ru-RU" sz="3200" b="1" dirty="0" smtClean="0"/>
                        <a:t>,8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6,3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6,3</a:t>
                      </a:r>
                    </a:p>
                  </a:txBody>
                  <a:tcPr/>
                </a:tc>
              </a:tr>
              <a:tr h="769933">
                <a:tc>
                  <a:txBody>
                    <a:bodyPr/>
                    <a:lstStyle/>
                    <a:p>
                      <a:pPr fontAlgn="base"/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Электромеханик по средствам автоматики и приборам технологического оборудования; </a:t>
                      </a:r>
                    </a:p>
                    <a:p>
                      <a:pPr fontAlgn="base"/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Слесарь-электрик по ремонту электрооборудования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5,7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5,9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/>
                        <a:t>5,5</a:t>
                      </a:r>
                      <a:endParaRPr lang="ru-RU" sz="3200" b="1" dirty="0"/>
                    </a:p>
                  </a:txBody>
                  <a:tcPr/>
                </a:tc>
              </a:tr>
              <a:tr h="547127"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Секретарь;</a:t>
                      </a:r>
                    </a:p>
                    <a:p>
                      <a:r>
                        <a:rPr lang="ru-RU" sz="1600" dirty="0" smtClean="0"/>
                        <a:t>Оператор электронно-вычислительных машин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6,2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0" y="714356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 smtClean="0"/>
              <a:t>г. Гомель, </a:t>
            </a:r>
            <a:r>
              <a:rPr lang="ru-RU" sz="1400" b="1" dirty="0" err="1" smtClean="0"/>
              <a:t>Федюнинского</a:t>
            </a:r>
            <a:r>
              <a:rPr lang="ru-RU" sz="1400" b="1" dirty="0" smtClean="0"/>
              <a:t>, 6Б</a:t>
            </a:r>
            <a:endParaRPr lang="ru-RU" sz="1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357422" y="3929066"/>
            <a:ext cx="371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None/>
            </a:pPr>
            <a:r>
              <a:rPr lang="ru-RU" sz="2800" b="1" dirty="0" smtClean="0"/>
              <a:t>После 11 класса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214282" y="4500570"/>
          <a:ext cx="8750206" cy="177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4123"/>
                <a:gridCol w="1000132"/>
                <a:gridCol w="1000132"/>
                <a:gridCol w="785819"/>
              </a:tblGrid>
              <a:tr h="946359"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dirty="0" smtClean="0">
                          <a:solidFill>
                            <a:schemeClr val="tx1"/>
                          </a:solidFill>
                        </a:rPr>
                        <a:t>Электромонтер по ремонту и обслуживанию электрооборудования, </a:t>
                      </a:r>
                      <a:r>
                        <a:rPr lang="ru-RU" b="0" dirty="0" smtClean="0">
                          <a:solidFill>
                            <a:schemeClr val="tx1"/>
                          </a:solidFill>
                        </a:rPr>
                        <a:t>эксплуатации распределительных сетей</a:t>
                      </a:r>
                      <a:endParaRPr lang="ru-RU" sz="1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6,4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5,0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6,4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</a:tr>
              <a:tr h="76815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Технология сварочных работ. </a:t>
                      </a:r>
                      <a:r>
                        <a:rPr kumimoji="0" lang="ru-RU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Электромонтер по ремонту и обслуживанию электрооборудования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5,0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4,8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5,9</a:t>
                      </a:r>
                      <a:endParaRPr lang="ru-RU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Что такое:: народные художественные промыслы - Полезные советы, консультации специалистов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0" y="0"/>
            <a:ext cx="2051720" cy="1368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496944" cy="10715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b="1" dirty="0" smtClean="0">
                <a:solidFill>
                  <a:srgbClr val="FF0000"/>
                </a:solidFill>
              </a:rPr>
              <a:t>УЧРЕЖДЕНИЕ   ОБРАЗОВАНИЯ</a:t>
            </a:r>
            <a:r>
              <a:rPr lang="ru-RU" sz="2000" dirty="0" smtClean="0">
                <a:solidFill>
                  <a:srgbClr val="FF0000"/>
                </a:solidFill>
              </a:rPr>
              <a:t> «</a:t>
            </a:r>
            <a:r>
              <a:rPr lang="ru-RU" sz="2000" b="1" dirty="0" smtClean="0">
                <a:solidFill>
                  <a:srgbClr val="FF0000"/>
                </a:solidFill>
              </a:rPr>
              <a:t>Гомельский   государственный</a:t>
            </a:r>
            <a:r>
              <a:rPr lang="ru-RU" sz="2000" dirty="0" smtClean="0">
                <a:solidFill>
                  <a:srgbClr val="FF0000"/>
                </a:solidFill>
              </a:rPr>
              <a:t/>
            </a:r>
            <a:br>
              <a:rPr lang="ru-RU" sz="2000" dirty="0" smtClean="0">
                <a:solidFill>
                  <a:srgbClr val="FF0000"/>
                </a:solidFill>
              </a:rPr>
            </a:br>
            <a:r>
              <a:rPr lang="ru-RU" sz="2000" b="1" dirty="0" smtClean="0">
                <a:solidFill>
                  <a:srgbClr val="FF0000"/>
                </a:solidFill>
              </a:rPr>
              <a:t>профессионально-технический   колледж</a:t>
            </a:r>
            <a:r>
              <a:rPr lang="ru-RU" sz="2000" dirty="0" smtClean="0">
                <a:solidFill>
                  <a:srgbClr val="FF0000"/>
                </a:solidFill>
              </a:rPr>
              <a:t/>
            </a:r>
            <a:br>
              <a:rPr lang="ru-RU" sz="2000" dirty="0" smtClean="0">
                <a:solidFill>
                  <a:srgbClr val="FF0000"/>
                </a:solidFill>
              </a:rPr>
            </a:br>
            <a:r>
              <a:rPr lang="ru-RU" sz="2000" b="1" dirty="0" smtClean="0">
                <a:solidFill>
                  <a:srgbClr val="FF0000"/>
                </a:solidFill>
              </a:rPr>
              <a:t>народных   художественных   промыслов»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857232"/>
            <a:ext cx="8640960" cy="561672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b="1" dirty="0" smtClean="0"/>
              <a:t>После 9 класса</a:t>
            </a:r>
            <a:endParaRPr lang="ru-RU" sz="2800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0" y="1285861"/>
          <a:ext cx="9144000" cy="4745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8909"/>
                <a:gridCol w="1250466"/>
                <a:gridCol w="1201649"/>
                <a:gridCol w="1142976"/>
              </a:tblGrid>
              <a:tr h="55417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1"/>
                          </a:solidFill>
                        </a:rPr>
                        <a:t>Специальность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/>
                </a:tc>
              </a:tr>
              <a:tr h="79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Декоративно-прикладное искусство; Технология производства швейных изделий (вышивальщица; швея)</a:t>
                      </a:r>
                      <a:endParaRPr lang="ru-RU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6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Конкурса</a:t>
                      </a:r>
                      <a:r>
                        <a:rPr kumimoji="0" lang="ru-RU" sz="16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нет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3,5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4,5</a:t>
                      </a:r>
                      <a:endParaRPr lang="ru-RU" sz="3200" b="1" dirty="0"/>
                    </a:p>
                  </a:txBody>
                  <a:tcPr/>
                </a:tc>
              </a:tr>
              <a:tr h="1051761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Художественно-оформительские работы и дизайн интерьеров; Фотография (Исполнитель художественно-оформительских работ; Оператор компьютерной графики)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5,1</a:t>
                      </a:r>
                      <a:endParaRPr lang="ru-RU" sz="1800" b="1" dirty="0" smtClean="0"/>
                    </a:p>
                    <a:p>
                      <a:pPr algn="ctr"/>
                      <a:r>
                        <a:rPr lang="ru-RU" sz="1200" b="1" dirty="0" smtClean="0"/>
                        <a:t>(13,4</a:t>
                      </a:r>
                      <a:r>
                        <a:rPr lang="ru-RU" sz="1200" b="1" baseline="0" dirty="0" smtClean="0"/>
                        <a:t> с экзаменом по рисунку)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7,0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 smtClean="0"/>
                        <a:t>(13,0</a:t>
                      </a:r>
                      <a:r>
                        <a:rPr lang="ru-RU" sz="1200" b="1" baseline="0" dirty="0" smtClean="0"/>
                        <a:t> с экзаменом по рисунку)</a:t>
                      </a:r>
                      <a:endParaRPr lang="ru-RU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7,0</a:t>
                      </a:r>
                    </a:p>
                  </a:txBody>
                  <a:tcPr/>
                </a:tc>
              </a:tr>
              <a:tr h="797999">
                <a:tc>
                  <a:txBody>
                    <a:bodyPr/>
                    <a:lstStyle/>
                    <a:p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Художественно-оформительские работы и дизайн интерьеров; Фотография (Исполнитель художественно-оформительских работ; Фотограф)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1" dirty="0" smtClean="0"/>
                        <a:t>6,0</a:t>
                      </a:r>
                    </a:p>
                  </a:txBody>
                  <a:tcPr/>
                </a:tc>
              </a:tr>
              <a:tr h="744115">
                <a:tc>
                  <a:txBody>
                    <a:bodyPr/>
                    <a:lstStyle/>
                    <a:p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Художественно-оформительские работы и дизайн интерьера; Декоративно-прикладное искусство </a:t>
                      </a:r>
                      <a:b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(Исполнитель </a:t>
                      </a:r>
                      <a:r>
                        <a:rPr kumimoji="0" lang="ru-RU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ХОР;изготовитель</a:t>
                      </a: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худ.изделий</a:t>
                      </a:r>
                      <a:r>
                        <a:rPr kumimoji="0" lang="ru-RU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из лозы)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-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-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/>
                        <a:t>4,5</a:t>
                      </a:r>
                      <a:endParaRPr lang="ru-RU" sz="3200" b="1" dirty="0"/>
                    </a:p>
                  </a:txBody>
                  <a:tcPr/>
                </a:tc>
              </a:tr>
              <a:tr h="594216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/>
                        <a:t> После 11 класса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 rot="19789582">
            <a:off x="-77728" y="581020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</a:t>
            </a:r>
            <a:r>
              <a:rPr lang="ru-RU" sz="1200" dirty="0" smtClean="0"/>
              <a:t>. Гомель, 8-я Иногородняя, 7</a:t>
            </a:r>
            <a:endParaRPr lang="ru-RU" sz="12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0" y="5913120"/>
          <a:ext cx="9143999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132"/>
                <a:gridCol w="1285884"/>
                <a:gridCol w="1143008"/>
                <a:gridCol w="1142975"/>
              </a:tblGrid>
              <a:tr h="730590">
                <a:tc>
                  <a:txBody>
                    <a:bodyPr/>
                    <a:lstStyle/>
                    <a:p>
                      <a:r>
                        <a:rPr kumimoji="0" lang="ru-RU" sz="16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Художественно-оформительские работы и дизайн интерьеров; (Исполнитель художественно-оформительских работ)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6,6</a:t>
                      </a:r>
                    </a:p>
                    <a:p>
                      <a:pPr algn="ctr"/>
                      <a:r>
                        <a:rPr lang="ru-RU" sz="1100" b="1" dirty="0" smtClean="0">
                          <a:solidFill>
                            <a:schemeClr val="tx1"/>
                          </a:solidFill>
                        </a:rPr>
                        <a:t>12,6</a:t>
                      </a:r>
                      <a:r>
                        <a:rPr lang="ru-RU" sz="1100" b="1" baseline="0" dirty="0" smtClean="0">
                          <a:solidFill>
                            <a:schemeClr val="tx1"/>
                          </a:solidFill>
                        </a:rPr>
                        <a:t> с экзаменом</a:t>
                      </a:r>
                      <a:endParaRPr lang="ru-RU" sz="11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5,6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 smtClean="0">
                          <a:solidFill>
                            <a:schemeClr val="tx1"/>
                          </a:solidFill>
                        </a:rPr>
                        <a:t>12,6</a:t>
                      </a:r>
                      <a:r>
                        <a:rPr lang="ru-RU" sz="1200" b="1" baseline="0" dirty="0" smtClean="0">
                          <a:solidFill>
                            <a:schemeClr val="tx1"/>
                          </a:solidFill>
                        </a:rPr>
                        <a:t> с экзаменом</a:t>
                      </a:r>
                      <a:endParaRPr lang="ru-RU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5,5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5808</TotalTime>
  <Words>4265</Words>
  <Application>Microsoft Office PowerPoint</Application>
  <PresentationFormat>Экран (4:3)</PresentationFormat>
  <Paragraphs>1477</Paragraphs>
  <Slides>68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69" baseType="lpstr">
      <vt:lpstr>Эркер</vt:lpstr>
      <vt:lpstr>Пути получения профессионального образования (г.Гомель, Гомельская область и другие популярные учреждения)</vt:lpstr>
      <vt:lpstr>Учреждения профессионального образования в Республике Беларусь</vt:lpstr>
      <vt:lpstr> Учреждения профессионально-технического образования   </vt:lpstr>
      <vt:lpstr>Слайд 4</vt:lpstr>
      <vt:lpstr>Учреждение образования  "Гомельский государственный профессиональный лицей строителей"</vt:lpstr>
      <vt:lpstr>УО "Гомельский государственный профессиональный многопрофильный лицей"</vt:lpstr>
      <vt:lpstr>Слайд 7</vt:lpstr>
      <vt:lpstr>УО «Гомельский государственный профессионально-технический колледж электротехники» </vt:lpstr>
      <vt:lpstr>УЧРЕЖДЕНИЕ   ОБРАЗОВАНИЯ «Гомельский   государственный профессионально-технический   колледж народных   художественных   промыслов»</vt:lpstr>
      <vt:lpstr>УО «Костюковский государственный аграрно-технический профессиональный лицей» </vt:lpstr>
      <vt:lpstr>УО «Гомельский государственный автомеханический колледж»</vt:lpstr>
      <vt:lpstr>УО «Гомельский государственный профессиональный технологический лицей» </vt:lpstr>
      <vt:lpstr>Слайд 13</vt:lpstr>
      <vt:lpstr>Слайд 14</vt:lpstr>
      <vt:lpstr>УО "ГОМЕЛЬСКИЙ ГОСУДАРСТВЕННЫЙ ПРОФЕССИОНАЛЬНЫЙ ЛИЦЕЙ ЖЕЛЕЗНОДОРОЖНОГО ТРАНСПОРТА"</vt:lpstr>
      <vt:lpstr>УО «Гомельский государственный профессионально-технический колледж кулинарии» </vt:lpstr>
      <vt:lpstr>УО «Приборский государственный профессиональный аграрно-технический лицей» </vt:lpstr>
      <vt:lpstr>УО «Жлобинский государственный профессиональный лицей сферы обслуживания» </vt:lpstr>
      <vt:lpstr>УО «Могилевский государственный профессиональный лицей № 7» </vt:lpstr>
      <vt:lpstr>УО «Чечерский государственный профессиональный лицей» </vt:lpstr>
      <vt:lpstr>Учреждения  среднего специального образования </vt:lpstr>
      <vt:lpstr>УО "Гомельский государственный педагогический колледж  им. Л.С. Выготского" </vt:lpstr>
      <vt:lpstr>УО "Гомельский государственный дорожно-строительный колледж  им. Ленинского комсомола Белоруссии" </vt:lpstr>
      <vt:lpstr>УО "Гомельский государственный дорожно-строительный колледж  им. Ленинского комсомола Белоруссии" </vt:lpstr>
      <vt:lpstr>УО "Гомельский государственный  аграрно-экономический колледж" </vt:lpstr>
      <vt:lpstr>Гомельский колледж –  филиал УО "Белорусский государственный университет транспорта"</vt:lpstr>
      <vt:lpstr>Гомельский колледж –  филиал УО "Белорусский государственный университет транспорта"</vt:lpstr>
      <vt:lpstr>УО "Гомельский государственный колледж искусств им. Н.Ф. Соколовского» </vt:lpstr>
      <vt:lpstr>УО "ГОМЕЛЬСКИЙ ТОРГОВО-ЭКОНОМИЧЕСКИЙ КОЛЛЕДЖ" БЕЛКООПСОЮЗА </vt:lpstr>
      <vt:lpstr>УО "Гомельский государственный машиностроительный колледж"</vt:lpstr>
      <vt:lpstr>УО "Гомельский государственный машиностроительный колледж"</vt:lpstr>
      <vt:lpstr>Филиал БГТУ «Гомельский государственный политехнический колледж»</vt:lpstr>
      <vt:lpstr>Филиал БГТУ «Гомельский государственный политехнический колледж»</vt:lpstr>
      <vt:lpstr>УО "Гомельский государственный художественный колледж" </vt:lpstr>
      <vt:lpstr>УО "Гомельский государственный медицинский колледж" </vt:lpstr>
      <vt:lpstr>Слайд 36</vt:lpstr>
      <vt:lpstr>УО "Буда-Кошелевский государственный аграрно-технический колледж" </vt:lpstr>
      <vt:lpstr>УО «Лоевский государственный педагогический колледж» </vt:lpstr>
      <vt:lpstr> </vt:lpstr>
      <vt:lpstr>УО «Речицкий государственный педагогический колледж» </vt:lpstr>
      <vt:lpstr>УО «Речицкий государственный аграрный колледж» </vt:lpstr>
      <vt:lpstr>УО «Краснобережский государственный аграрный колледж» </vt:lpstr>
      <vt:lpstr>УО «Мозырский государственный политехнический колледж» </vt:lpstr>
      <vt:lpstr>Ход приема документов</vt:lpstr>
      <vt:lpstr>Учреждения  высшего образования </vt:lpstr>
      <vt:lpstr>УО "Белорусский государственный университет транспорта" </vt:lpstr>
      <vt:lpstr>Слайд 47</vt:lpstr>
      <vt:lpstr>Слайд 48</vt:lpstr>
      <vt:lpstr>Слайд 49</vt:lpstr>
      <vt:lpstr>УО "Гомельский государственный университет им. Ф. Скорины" </vt:lpstr>
      <vt:lpstr>Слайд 51</vt:lpstr>
      <vt:lpstr>Слайд 52</vt:lpstr>
      <vt:lpstr>Слайд 53</vt:lpstr>
      <vt:lpstr>УО "Гомельский государственный медицинский университет" </vt:lpstr>
      <vt:lpstr>УО "Гомельский государственный технический университет им. П.О. Сухого" </vt:lpstr>
      <vt:lpstr>Слайд 56</vt:lpstr>
      <vt:lpstr>Слайд 57</vt:lpstr>
      <vt:lpstr>УО "Белорусский торгово-экономический университет потребительской кооперации"</vt:lpstr>
      <vt:lpstr>УО ФПБ «Международный университет «МИТСО». Гомельский филиал </vt:lpstr>
      <vt:lpstr>УО "Мозырский государственный педагогический университет им. И.П. Шамякина"</vt:lpstr>
      <vt:lpstr>Слайд 61</vt:lpstr>
      <vt:lpstr>Слайд 62</vt:lpstr>
      <vt:lpstr>Слайд 63</vt:lpstr>
      <vt:lpstr>Слайд 64</vt:lpstr>
      <vt:lpstr>Полезные сайты по вопросам профориентации</vt:lpstr>
      <vt:lpstr>Слайд 66</vt:lpstr>
      <vt:lpstr>Где найти эту презентацию?</vt:lpstr>
      <vt:lpstr>Спасибо за внимание!</vt:lpstr>
    </vt:vector>
  </TitlesOfParts>
  <Company>office 2007 rus ent: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профессионального выбора</dc:title>
  <dc:creator>User</dc:creator>
  <cp:lastModifiedBy>User</cp:lastModifiedBy>
  <cp:revision>328</cp:revision>
  <dcterms:created xsi:type="dcterms:W3CDTF">2015-01-13T11:32:47Z</dcterms:created>
  <dcterms:modified xsi:type="dcterms:W3CDTF">2020-09-18T11:50:44Z</dcterms:modified>
</cp:coreProperties>
</file>